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95" r:id="rId3"/>
    <p:sldId id="285" r:id="rId4"/>
    <p:sldId id="299" r:id="rId5"/>
    <p:sldId id="315" r:id="rId6"/>
    <p:sldId id="318" r:id="rId7"/>
    <p:sldId id="314" r:id="rId8"/>
    <p:sldId id="319" r:id="rId9"/>
    <p:sldId id="262" r:id="rId10"/>
    <p:sldId id="265" r:id="rId11"/>
    <p:sldId id="302" r:id="rId12"/>
    <p:sldId id="303" r:id="rId13"/>
    <p:sldId id="320" r:id="rId14"/>
    <p:sldId id="261" r:id="rId15"/>
    <p:sldId id="321" r:id="rId16"/>
    <p:sldId id="258" r:id="rId17"/>
    <p:sldId id="270" r:id="rId18"/>
    <p:sldId id="273" r:id="rId19"/>
    <p:sldId id="304" r:id="rId20"/>
    <p:sldId id="305" r:id="rId21"/>
    <p:sldId id="306" r:id="rId22"/>
    <p:sldId id="307" r:id="rId23"/>
    <p:sldId id="263" r:id="rId24"/>
    <p:sldId id="308" r:id="rId25"/>
    <p:sldId id="309" r:id="rId26"/>
    <p:sldId id="322" r:id="rId27"/>
    <p:sldId id="257" r:id="rId28"/>
    <p:sldId id="310" r:id="rId29"/>
    <p:sldId id="316" r:id="rId30"/>
    <p:sldId id="317" r:id="rId31"/>
    <p:sldId id="276" r:id="rId32"/>
    <p:sldId id="277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1" d="100"/>
          <a:sy n="141" d="100"/>
        </p:scale>
        <p:origin x="132" y="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2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2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Sheet1!$J$6</c:f>
              <c:strCache>
                <c:ptCount val="1"/>
                <c:pt idx="0">
                  <c:v>B_r</c:v>
                </c:pt>
              </c:strCache>
            </c:strRef>
          </c:tx>
          <c:spPr>
            <a:ln w="19050" cap="rnd">
              <a:solidFill>
                <a:schemeClr val="bg1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Sheet1!$I$7:$I$17</c:f>
              <c:numCache>
                <c:formatCode>General</c:formatCode>
                <c:ptCount val="11"/>
                <c:pt idx="0">
                  <c:v>0.01</c:v>
                </c:pt>
                <c:pt idx="1">
                  <c:v>0.05</c:v>
                </c:pt>
                <c:pt idx="2">
                  <c:v>0.1</c:v>
                </c:pt>
                <c:pt idx="3">
                  <c:v>0.15</c:v>
                </c:pt>
                <c:pt idx="4">
                  <c:v>0.2</c:v>
                </c:pt>
                <c:pt idx="5">
                  <c:v>0.25</c:v>
                </c:pt>
                <c:pt idx="6">
                  <c:v>0.3</c:v>
                </c:pt>
                <c:pt idx="7">
                  <c:v>0.35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</c:numCache>
            </c:numRef>
          </c:xVal>
          <c:yVal>
            <c:numRef>
              <c:f>Sheet1!$J$7:$J$17</c:f>
              <c:numCache>
                <c:formatCode>General</c:formatCode>
                <c:ptCount val="11"/>
                <c:pt idx="0">
                  <c:v>1.0101010101010102E-2</c:v>
                </c:pt>
                <c:pt idx="1">
                  <c:v>5.2631578947368425E-2</c:v>
                </c:pt>
                <c:pt idx="2">
                  <c:v>0.11111111111111112</c:v>
                </c:pt>
                <c:pt idx="3">
                  <c:v>0.17647058823529413</c:v>
                </c:pt>
                <c:pt idx="4">
                  <c:v>0.25</c:v>
                </c:pt>
                <c:pt idx="5">
                  <c:v>0.33333333333333331</c:v>
                </c:pt>
                <c:pt idx="6">
                  <c:v>0.4285714285714286</c:v>
                </c:pt>
                <c:pt idx="7">
                  <c:v>0.53846153846153844</c:v>
                </c:pt>
                <c:pt idx="8">
                  <c:v>0.66666666666666674</c:v>
                </c:pt>
                <c:pt idx="9">
                  <c:v>0.81818181818181812</c:v>
                </c:pt>
                <c:pt idx="10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160C-41D1-ACEC-E40FA19511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89845856"/>
        <c:axId val="789843232"/>
      </c:scatterChart>
      <c:valAx>
        <c:axId val="789845856"/>
        <c:scaling>
          <c:orientation val="minMax"/>
          <c:max val="0.5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89843232"/>
        <c:crosses val="autoZero"/>
        <c:crossBetween val="midCat"/>
      </c:valAx>
      <c:valAx>
        <c:axId val="789843232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8984585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Sheet1!$K$6</c:f>
              <c:strCache>
                <c:ptCount val="1"/>
                <c:pt idx="0">
                  <c:v>log(1/B_r)</c:v>
                </c:pt>
              </c:strCache>
            </c:strRef>
          </c:tx>
          <c:spPr>
            <a:ln w="19050" cap="rnd">
              <a:solidFill>
                <a:schemeClr val="bg1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Sheet1!$J$7:$J$17</c:f>
              <c:numCache>
                <c:formatCode>General</c:formatCode>
                <c:ptCount val="11"/>
                <c:pt idx="0">
                  <c:v>1.0101010101010102E-2</c:v>
                </c:pt>
                <c:pt idx="1">
                  <c:v>5.2631578947368425E-2</c:v>
                </c:pt>
                <c:pt idx="2">
                  <c:v>0.11111111111111112</c:v>
                </c:pt>
                <c:pt idx="3">
                  <c:v>0.17647058823529413</c:v>
                </c:pt>
                <c:pt idx="4">
                  <c:v>0.25</c:v>
                </c:pt>
                <c:pt idx="5">
                  <c:v>0.33333333333333331</c:v>
                </c:pt>
                <c:pt idx="6">
                  <c:v>0.4285714285714286</c:v>
                </c:pt>
                <c:pt idx="7">
                  <c:v>0.53846153846153844</c:v>
                </c:pt>
                <c:pt idx="8">
                  <c:v>0.66666666666666674</c:v>
                </c:pt>
                <c:pt idx="9">
                  <c:v>0.81818181818181812</c:v>
                </c:pt>
                <c:pt idx="10">
                  <c:v>1</c:v>
                </c:pt>
              </c:numCache>
            </c:numRef>
          </c:xVal>
          <c:yVal>
            <c:numRef>
              <c:f>Sheet1!$K$7:$K$17</c:f>
              <c:numCache>
                <c:formatCode>General</c:formatCode>
                <c:ptCount val="11"/>
                <c:pt idx="0">
                  <c:v>1.9956351945975499</c:v>
                </c:pt>
                <c:pt idx="1">
                  <c:v>1.2787536009528289</c:v>
                </c:pt>
                <c:pt idx="2">
                  <c:v>0.95424250943932487</c:v>
                </c:pt>
                <c:pt idx="3">
                  <c:v>0.75332766665861139</c:v>
                </c:pt>
                <c:pt idx="4">
                  <c:v>0.6020599913279624</c:v>
                </c:pt>
                <c:pt idx="5">
                  <c:v>0.47712125471966244</c:v>
                </c:pt>
                <c:pt idx="6">
                  <c:v>0.36797678529459432</c:v>
                </c:pt>
                <c:pt idx="7">
                  <c:v>0.26884531229257996</c:v>
                </c:pt>
                <c:pt idx="8">
                  <c:v>0.17609125905568118</c:v>
                </c:pt>
                <c:pt idx="9">
                  <c:v>8.71501757189002E-2</c:v>
                </c:pt>
                <c:pt idx="10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C3BB-4BD8-B746-CEE61D60B2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33192384"/>
        <c:axId val="715861208"/>
      </c:scatterChart>
      <c:valAx>
        <c:axId val="733192384"/>
        <c:scaling>
          <c:orientation val="minMax"/>
          <c:max val="1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5861208"/>
        <c:crosses val="autoZero"/>
        <c:crossBetween val="midCat"/>
      </c:valAx>
      <c:valAx>
        <c:axId val="715861208"/>
        <c:scaling>
          <c:orientation val="minMax"/>
          <c:max val="2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319238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AAA484-FA2C-4667-8373-2BDF6DDCCA9A}" type="datetimeFigureOut">
              <a:rPr lang="en-US" smtClean="0"/>
              <a:t>12/1/2019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72DA0B-5496-42BC-9C7B-CBD614AB5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2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55F1F8-90C6-4163-9DCA-E27286932B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2409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4D66ED-36C4-4938-B5D0-72ABAC04F1E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0139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31F2F-B8BD-490B-AB49-A42107F89E43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057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8680B-8312-408B-B7B5-DECDC3FD62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072F27-7A44-493B-AD7F-9E693BCC49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D19C64-7572-4A3B-90C4-AD16DE08C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46A0A-04A1-4DCE-BB9C-C78361EE1A62}" type="datetimeFigureOut">
              <a:rPr lang="en-US" smtClean="0"/>
              <a:t>12/1/2019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6B867A-DCD4-42EF-A696-471A7C22D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F2634F-D1A9-4025-B3C9-126F796D9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B1E9C-DA6B-4472-B63B-28ADD7A9F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132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779EA-940F-474B-A654-C9D8574FC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8A84EE-9B80-43BB-898B-526B96A64B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FAB496-DC73-4C71-8240-F25B930A0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46A0A-04A1-4DCE-BB9C-C78361EE1A62}" type="datetimeFigureOut">
              <a:rPr lang="en-US" smtClean="0"/>
              <a:t>12/1/2019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A4813B-39BA-4577-943B-E24D428EF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5A7D20-4205-4976-A36C-8566757B2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B1E9C-DA6B-4472-B63B-28ADD7A9F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413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8258539-72CC-44DE-8944-84AEC79E98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D84CE5-99C9-41E4-A211-525229341D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F86607-BF48-400B-B89C-163B5BC7B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46A0A-04A1-4DCE-BB9C-C78361EE1A62}" type="datetimeFigureOut">
              <a:rPr lang="en-US" smtClean="0"/>
              <a:t>12/1/2019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FF0EFB-E38F-4F30-B54A-7C1E2863F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566852-329B-4223-9B91-45598AF8A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B1E9C-DA6B-4472-B63B-28ADD7A9F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022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39C21-C8EE-42CF-BB99-E4CBF8EC6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7D8E47-E47B-44FF-804A-293084BAC0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FD134A-7B16-45DD-AA09-02636ED93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46A0A-04A1-4DCE-BB9C-C78361EE1A62}" type="datetimeFigureOut">
              <a:rPr lang="en-US" smtClean="0"/>
              <a:t>12/1/2019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CCD99D-A542-4229-A927-A3E92EE0A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F2C0E4-9177-49F0-A3A9-DF29E0D5D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B1E9C-DA6B-4472-B63B-28ADD7A9F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036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750A4-ADDB-41ED-97FD-FA9C97258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DF4643-B4FF-4D0A-A448-5FED8F5442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F6EEBE-1979-470A-B6C2-03C6F67F9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46A0A-04A1-4DCE-BB9C-C78361EE1A62}" type="datetimeFigureOut">
              <a:rPr lang="en-US" smtClean="0"/>
              <a:t>12/1/2019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05464B-E7E8-4C98-A0C7-AFED41635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E418BC-F327-4AAD-8C3E-B79B74F48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B1E9C-DA6B-4472-B63B-28ADD7A9F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834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91C7EC-2572-4DF2-8173-14EA607DF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AE1D9F-76A6-462D-B34B-28967C5E08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28FE04-29A0-4F5D-96EF-55C8A6F88D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03A0A4-C4CA-41E5-9705-B38FE6964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46A0A-04A1-4DCE-BB9C-C78361EE1A62}" type="datetimeFigureOut">
              <a:rPr lang="en-US" smtClean="0"/>
              <a:t>12/1/2019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A4C6B2-C282-4BC5-923D-1B97EC24E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FB48CF-D4A7-402B-A79E-879D65E4E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B1E9C-DA6B-4472-B63B-28ADD7A9F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048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6FBDF-BAE5-4CDA-B72B-3B45C7228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DB99B7-AA2C-4D9F-9F29-E5A109D9B0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46A9FE-60F0-4ED6-A808-9F7FE9CDA1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F70A446-E8D0-4AD7-B806-52A5077D79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EC457E7-07A3-41A6-A1B7-75D57B3399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C1113CA-E4E1-4B03-B581-5F36F6545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46A0A-04A1-4DCE-BB9C-C78361EE1A62}" type="datetimeFigureOut">
              <a:rPr lang="en-US" smtClean="0"/>
              <a:t>12/1/2019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1EC764-581E-4C23-AC3C-E894944E9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B3D9D1-5AA4-4F99-8EA9-59109DF08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B1E9C-DA6B-4472-B63B-28ADD7A9F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998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70297-C0C3-426F-BC9F-E07391A47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0C065A-C7B2-44E2-BC47-8FC56CC2DA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46A0A-04A1-4DCE-BB9C-C78361EE1A62}" type="datetimeFigureOut">
              <a:rPr lang="en-US" smtClean="0"/>
              <a:t>12/1/2019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26817A-27D3-4C47-A81F-C4DB50898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F50FC3-E68F-47E0-BF02-F57D838F2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B1E9C-DA6B-4472-B63B-28ADD7A9F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364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01E307-9C3A-47B8-88C6-A4BB827F1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46A0A-04A1-4DCE-BB9C-C78361EE1A62}" type="datetimeFigureOut">
              <a:rPr lang="en-US" smtClean="0"/>
              <a:t>12/1/2019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CFA4CE-D4BB-4FC7-9B27-FC643D54A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096833-AAE1-4404-B3CD-4E7DC111A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B1E9C-DA6B-4472-B63B-28ADD7A9F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299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567F9-E575-4FD0-BC85-367CE31A3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025836-BC1A-4CC1-A4D4-CE79043667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92BA5C-2428-4CEA-8BA8-758B72E93A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F3FBB0-BFE6-4CB6-A14B-3605DC226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46A0A-04A1-4DCE-BB9C-C78361EE1A62}" type="datetimeFigureOut">
              <a:rPr lang="en-US" smtClean="0"/>
              <a:t>12/1/2019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D58F7D-4889-4758-8C6D-03BAADCDB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3A6021-CC3A-4991-9933-7391EB76D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B1E9C-DA6B-4472-B63B-28ADD7A9F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56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C1F47-8EE4-45B9-801D-1C287E93F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1AF7305-7E2F-4BFF-AF0B-1F91F16DDA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80E682-E2FF-4B38-A53F-EC9CB63EFC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12F75D-306F-4FD0-9C1E-BB4A4D501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46A0A-04A1-4DCE-BB9C-C78361EE1A62}" type="datetimeFigureOut">
              <a:rPr lang="en-US" smtClean="0"/>
              <a:t>12/1/2019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E89A33-EC94-464D-B10C-0391AB8C3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F431B1-646C-4B4F-A3AA-DCD421958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B1E9C-DA6B-4472-B63B-28ADD7A9F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796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DCA9B4F-DF28-492D-B146-8CAA15FBC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C0602A-EDA9-4278-9E8A-1A588427A1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1F34FB-3677-4579-BDF0-CDD255885D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046A0A-04A1-4DCE-BB9C-C78361EE1A62}" type="datetimeFigureOut">
              <a:rPr lang="en-US" smtClean="0"/>
              <a:t>12/1/2019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CB9E62-0364-4459-8D06-D8591F8FA8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D463F6-B2E8-4579-BCA5-7D8976AED5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BB1E9C-DA6B-4472-B63B-28ADD7A9F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202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4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9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11" Type="http://schemas.microsoft.com/office/2007/relationships/hdphoto" Target="../media/hdphoto3.wdp"/><Relationship Id="rId5" Type="http://schemas.openxmlformats.org/officeDocument/2006/relationships/image" Target="../media/image30.jpeg"/><Relationship Id="rId10" Type="http://schemas.openxmlformats.org/officeDocument/2006/relationships/image" Target="../media/image34.png"/><Relationship Id="rId4" Type="http://schemas.microsoft.com/office/2007/relationships/hdphoto" Target="../media/hdphoto1.wdp"/><Relationship Id="rId9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17" Type="http://schemas.openxmlformats.org/officeDocument/2006/relationships/image" Target="NULL"/><Relationship Id="rId2" Type="http://schemas.openxmlformats.org/officeDocument/2006/relationships/image" Target="NULL"/><Relationship Id="rId16" Type="http://schemas.openxmlformats.org/officeDocument/2006/relationships/image" Target="NULL"/><Relationship Id="rId1" Type="http://schemas.openxmlformats.org/officeDocument/2006/relationships/slideLayout" Target="../slideLayouts/slideLayout4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NUL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0.png"/><Relationship Id="rId5" Type="http://schemas.openxmlformats.org/officeDocument/2006/relationships/image" Target="../media/image160.png"/><Relationship Id="rId4" Type="http://schemas.openxmlformats.org/officeDocument/2006/relationships/image" Target="../media/image15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100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png"/><Relationship Id="rId5" Type="http://schemas.openxmlformats.org/officeDocument/2006/relationships/image" Target="../media/image80.png"/><Relationship Id="rId4" Type="http://schemas.openxmlformats.org/officeDocument/2006/relationships/image" Target="../media/image7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0.png"/><Relationship Id="rId13" Type="http://schemas.openxmlformats.org/officeDocument/2006/relationships/image" Target="../media/image310.png"/><Relationship Id="rId3" Type="http://schemas.openxmlformats.org/officeDocument/2006/relationships/image" Target="../media/image210.png"/><Relationship Id="rId7" Type="http://schemas.openxmlformats.org/officeDocument/2006/relationships/image" Target="../media/image250.png"/><Relationship Id="rId12" Type="http://schemas.openxmlformats.org/officeDocument/2006/relationships/image" Target="../media/image300.png"/><Relationship Id="rId17" Type="http://schemas.openxmlformats.org/officeDocument/2006/relationships/image" Target="../media/image340.png"/><Relationship Id="rId2" Type="http://schemas.openxmlformats.org/officeDocument/2006/relationships/image" Target="../media/image200.png"/><Relationship Id="rId16" Type="http://schemas.openxmlformats.org/officeDocument/2006/relationships/image" Target="../media/image3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0.png"/><Relationship Id="rId11" Type="http://schemas.openxmlformats.org/officeDocument/2006/relationships/image" Target="../media/image120.png"/><Relationship Id="rId5" Type="http://schemas.openxmlformats.org/officeDocument/2006/relationships/image" Target="../media/image230.png"/><Relationship Id="rId15" Type="http://schemas.openxmlformats.org/officeDocument/2006/relationships/image" Target="../media/image320.png"/><Relationship Id="rId10" Type="http://schemas.openxmlformats.org/officeDocument/2006/relationships/image" Target="../media/image280.png"/><Relationship Id="rId4" Type="http://schemas.openxmlformats.org/officeDocument/2006/relationships/image" Target="../media/image220.png"/><Relationship Id="rId9" Type="http://schemas.openxmlformats.org/officeDocument/2006/relationships/image" Target="../media/image270.png"/><Relationship Id="rId14" Type="http://schemas.openxmlformats.org/officeDocument/2006/relationships/image" Target="../media/image29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42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5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4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NUL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Relationship Id="rId9" Type="http://schemas.openxmlformats.org/officeDocument/2006/relationships/image" Target="../media/image5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1.png"/><Relationship Id="rId2" Type="http://schemas.openxmlformats.org/officeDocument/2006/relationships/image" Target="../media/image25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1.png"/><Relationship Id="rId4" Type="http://schemas.openxmlformats.org/officeDocument/2006/relationships/image" Target="../media/image27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3" Type="http://schemas.openxmlformats.org/officeDocument/2006/relationships/image" Target="../media/image1.jpeg"/><Relationship Id="rId7" Type="http://schemas.openxmlformats.org/officeDocument/2006/relationships/image" Target="NULL"/><Relationship Id="rId12" Type="http://schemas.openxmlformats.org/officeDocument/2006/relationships/image" Target="NUL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chart" Target="../charts/chart1.xml"/><Relationship Id="rId10" Type="http://schemas.openxmlformats.org/officeDocument/2006/relationships/chart" Target="../charts/chart2.xm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in/geoff-hulten-58136a1/" TargetMode="External"/><Relationship Id="rId2" Type="http://schemas.openxmlformats.org/officeDocument/2006/relationships/hyperlink" Target="mailto:ghulten@hotmail.com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NUL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jpg"/><Relationship Id="rId7" Type="http://schemas.openxmlformats.org/officeDocument/2006/relationships/image" Target="../media/image11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image" Target="../media/image15.jpg"/><Relationship Id="rId5" Type="http://schemas.openxmlformats.org/officeDocument/2006/relationships/image" Target="../media/image9.jpg"/><Relationship Id="rId10" Type="http://schemas.openxmlformats.org/officeDocument/2006/relationships/image" Target="../media/image14.jpg"/><Relationship Id="rId4" Type="http://schemas.openxmlformats.org/officeDocument/2006/relationships/image" Target="../media/image8.jpg"/><Relationship Id="rId9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DC437-8F51-406C-82FA-A8027325397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 Review of the Course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6D0DDC-236F-477A-AF74-B5344CAB66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Geoff Hulten</a:t>
            </a:r>
          </a:p>
        </p:txBody>
      </p:sp>
    </p:spTree>
    <p:extLst>
      <p:ext uri="{BB962C8B-B14F-4D97-AF65-F5344CB8AC3E}">
        <p14:creationId xmlns:p14="http://schemas.microsoft.com/office/powerpoint/2010/main" val="32251756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06361-4AF0-4AE6-9C29-C0A2CDA82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Convolutions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7E19DE8-4AC6-48D5-9E0F-902B835E8399}"/>
              </a:ext>
            </a:extLst>
          </p:cNvPr>
          <p:cNvGraphicFramePr>
            <a:graphicFrameLocks/>
          </p:cNvGraphicFramePr>
          <p:nvPr/>
        </p:nvGraphicFramePr>
        <p:xfrm>
          <a:off x="1687214" y="2025065"/>
          <a:ext cx="1366383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5461">
                  <a:extLst>
                    <a:ext uri="{9D8B030D-6E8A-4147-A177-3AD203B41FA5}">
                      <a16:colId xmlns:a16="http://schemas.microsoft.com/office/drawing/2014/main" val="1638920107"/>
                    </a:ext>
                  </a:extLst>
                </a:gridCol>
                <a:gridCol w="455461">
                  <a:extLst>
                    <a:ext uri="{9D8B030D-6E8A-4147-A177-3AD203B41FA5}">
                      <a16:colId xmlns:a16="http://schemas.microsoft.com/office/drawing/2014/main" val="1121784291"/>
                    </a:ext>
                  </a:extLst>
                </a:gridCol>
                <a:gridCol w="455461">
                  <a:extLst>
                    <a:ext uri="{9D8B030D-6E8A-4147-A177-3AD203B41FA5}">
                      <a16:colId xmlns:a16="http://schemas.microsoft.com/office/drawing/2014/main" val="32859887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24685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64774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2438213"/>
                  </a:ext>
                </a:extLst>
              </a:tr>
            </a:tbl>
          </a:graphicData>
        </a:graphic>
      </p:graphicFrame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BE8BE26F-ED9B-426A-8942-AE51FA13918E}"/>
              </a:ext>
            </a:extLst>
          </p:cNvPr>
          <p:cNvGraphicFramePr>
            <a:graphicFrameLocks/>
          </p:cNvGraphicFramePr>
          <p:nvPr/>
        </p:nvGraphicFramePr>
        <p:xfrm>
          <a:off x="1247921" y="3896765"/>
          <a:ext cx="2244970" cy="2225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8994">
                  <a:extLst>
                    <a:ext uri="{9D8B030D-6E8A-4147-A177-3AD203B41FA5}">
                      <a16:colId xmlns:a16="http://schemas.microsoft.com/office/drawing/2014/main" val="1638920107"/>
                    </a:ext>
                  </a:extLst>
                </a:gridCol>
                <a:gridCol w="448994">
                  <a:extLst>
                    <a:ext uri="{9D8B030D-6E8A-4147-A177-3AD203B41FA5}">
                      <a16:colId xmlns:a16="http://schemas.microsoft.com/office/drawing/2014/main" val="1121784291"/>
                    </a:ext>
                  </a:extLst>
                </a:gridCol>
                <a:gridCol w="448994">
                  <a:extLst>
                    <a:ext uri="{9D8B030D-6E8A-4147-A177-3AD203B41FA5}">
                      <a16:colId xmlns:a16="http://schemas.microsoft.com/office/drawing/2014/main" val="3285988701"/>
                    </a:ext>
                  </a:extLst>
                </a:gridCol>
                <a:gridCol w="448994">
                  <a:extLst>
                    <a:ext uri="{9D8B030D-6E8A-4147-A177-3AD203B41FA5}">
                      <a16:colId xmlns:a16="http://schemas.microsoft.com/office/drawing/2014/main" val="3609424451"/>
                    </a:ext>
                  </a:extLst>
                </a:gridCol>
                <a:gridCol w="448994">
                  <a:extLst>
                    <a:ext uri="{9D8B030D-6E8A-4147-A177-3AD203B41FA5}">
                      <a16:colId xmlns:a16="http://schemas.microsoft.com/office/drawing/2014/main" val="3504509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53985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85530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317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24685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64774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2438213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52DAD21A-F06E-4F60-8E9F-E7B3A36D4CD2}"/>
              </a:ext>
            </a:extLst>
          </p:cNvPr>
          <p:cNvSpPr txBox="1"/>
          <p:nvPr/>
        </p:nvSpPr>
        <p:spPr>
          <a:xfrm>
            <a:off x="1844107" y="1540667"/>
            <a:ext cx="1052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3x3 Filter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384277-238A-4C15-B378-42C6327EE99C}"/>
              </a:ext>
            </a:extLst>
          </p:cNvPr>
          <p:cNvSpPr txBox="1"/>
          <p:nvPr/>
        </p:nvSpPr>
        <p:spPr>
          <a:xfrm>
            <a:off x="1627221" y="3429000"/>
            <a:ext cx="1486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Intensity Data</a:t>
            </a:r>
          </a:p>
        </p:txBody>
      </p:sp>
      <p:graphicFrame>
        <p:nvGraphicFramePr>
          <p:cNvPr id="8" name="Content Placeholder 3">
            <a:extLst>
              <a:ext uri="{FF2B5EF4-FFF2-40B4-BE49-F238E27FC236}">
                <a16:creationId xmlns:a16="http://schemas.microsoft.com/office/drawing/2014/main" id="{9083CA7A-BAFD-4678-B050-F86EA51FC487}"/>
              </a:ext>
            </a:extLst>
          </p:cNvPr>
          <p:cNvGraphicFramePr>
            <a:graphicFrameLocks/>
          </p:cNvGraphicFramePr>
          <p:nvPr/>
        </p:nvGraphicFramePr>
        <p:xfrm>
          <a:off x="6454141" y="2685812"/>
          <a:ext cx="2244970" cy="2225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8994">
                  <a:extLst>
                    <a:ext uri="{9D8B030D-6E8A-4147-A177-3AD203B41FA5}">
                      <a16:colId xmlns:a16="http://schemas.microsoft.com/office/drawing/2014/main" val="1638920107"/>
                    </a:ext>
                  </a:extLst>
                </a:gridCol>
                <a:gridCol w="448994">
                  <a:extLst>
                    <a:ext uri="{9D8B030D-6E8A-4147-A177-3AD203B41FA5}">
                      <a16:colId xmlns:a16="http://schemas.microsoft.com/office/drawing/2014/main" val="1121784291"/>
                    </a:ext>
                  </a:extLst>
                </a:gridCol>
                <a:gridCol w="448994">
                  <a:extLst>
                    <a:ext uri="{9D8B030D-6E8A-4147-A177-3AD203B41FA5}">
                      <a16:colId xmlns:a16="http://schemas.microsoft.com/office/drawing/2014/main" val="3285988701"/>
                    </a:ext>
                  </a:extLst>
                </a:gridCol>
                <a:gridCol w="448994">
                  <a:extLst>
                    <a:ext uri="{9D8B030D-6E8A-4147-A177-3AD203B41FA5}">
                      <a16:colId xmlns:a16="http://schemas.microsoft.com/office/drawing/2014/main" val="3609424451"/>
                    </a:ext>
                  </a:extLst>
                </a:gridCol>
                <a:gridCol w="448994">
                  <a:extLst>
                    <a:ext uri="{9D8B030D-6E8A-4147-A177-3AD203B41FA5}">
                      <a16:colId xmlns:a16="http://schemas.microsoft.com/office/drawing/2014/main" val="3504509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53985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85530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317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24685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64774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2438213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17AA3CCD-8135-490E-976C-67849A16FC2B}"/>
              </a:ext>
            </a:extLst>
          </p:cNvPr>
          <p:cNvSpPr txBox="1"/>
          <p:nvPr/>
        </p:nvSpPr>
        <p:spPr>
          <a:xfrm>
            <a:off x="7035868" y="2216261"/>
            <a:ext cx="108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Response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9AEFB558-1FC5-4270-846A-A3A9CB7E8733}"/>
              </a:ext>
            </a:extLst>
          </p:cNvPr>
          <p:cNvSpPr/>
          <p:nvPr/>
        </p:nvSpPr>
        <p:spPr>
          <a:xfrm>
            <a:off x="4376197" y="3161017"/>
            <a:ext cx="1366383" cy="576197"/>
          </a:xfrm>
          <a:prstGeom prst="rightArrow">
            <a:avLst/>
          </a:prstGeom>
          <a:solidFill>
            <a:srgbClr val="4040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Convolve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114AD6F-E44D-4BDB-8C5C-0662A0179849}"/>
              </a:ext>
            </a:extLst>
          </p:cNvPr>
          <p:cNvSpPr/>
          <p:nvPr/>
        </p:nvSpPr>
        <p:spPr>
          <a:xfrm>
            <a:off x="6454141" y="2685812"/>
            <a:ext cx="2244970" cy="2225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Content Placeholder 3">
            <a:extLst>
              <a:ext uri="{FF2B5EF4-FFF2-40B4-BE49-F238E27FC236}">
                <a16:creationId xmlns:a16="http://schemas.microsoft.com/office/drawing/2014/main" id="{6C36A81F-0611-489C-8439-4C23315C9FC7}"/>
              </a:ext>
            </a:extLst>
          </p:cNvPr>
          <p:cNvGraphicFramePr>
            <a:graphicFrameLocks/>
          </p:cNvGraphicFramePr>
          <p:nvPr/>
        </p:nvGraphicFramePr>
        <p:xfrm>
          <a:off x="6454174" y="2685812"/>
          <a:ext cx="2244970" cy="2225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8994">
                  <a:extLst>
                    <a:ext uri="{9D8B030D-6E8A-4147-A177-3AD203B41FA5}">
                      <a16:colId xmlns:a16="http://schemas.microsoft.com/office/drawing/2014/main" val="1638920107"/>
                    </a:ext>
                  </a:extLst>
                </a:gridCol>
                <a:gridCol w="448994">
                  <a:extLst>
                    <a:ext uri="{9D8B030D-6E8A-4147-A177-3AD203B41FA5}">
                      <a16:colId xmlns:a16="http://schemas.microsoft.com/office/drawing/2014/main" val="1121784291"/>
                    </a:ext>
                  </a:extLst>
                </a:gridCol>
                <a:gridCol w="448994">
                  <a:extLst>
                    <a:ext uri="{9D8B030D-6E8A-4147-A177-3AD203B41FA5}">
                      <a16:colId xmlns:a16="http://schemas.microsoft.com/office/drawing/2014/main" val="3285988701"/>
                    </a:ext>
                  </a:extLst>
                </a:gridCol>
                <a:gridCol w="448994">
                  <a:extLst>
                    <a:ext uri="{9D8B030D-6E8A-4147-A177-3AD203B41FA5}">
                      <a16:colId xmlns:a16="http://schemas.microsoft.com/office/drawing/2014/main" val="3609424451"/>
                    </a:ext>
                  </a:extLst>
                </a:gridCol>
                <a:gridCol w="448994">
                  <a:extLst>
                    <a:ext uri="{9D8B030D-6E8A-4147-A177-3AD203B41FA5}">
                      <a16:colId xmlns:a16="http://schemas.microsoft.com/office/drawing/2014/main" val="3504509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53985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85530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317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24685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64774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24382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7045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93C1D-33A3-4CBE-9986-76FE69D62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6018"/>
            <a:ext cx="10515600" cy="430005"/>
          </a:xfrm>
        </p:spPr>
        <p:txBody>
          <a:bodyPr>
            <a:normAutofit fontScale="90000"/>
          </a:bodyPr>
          <a:lstStyle/>
          <a:p>
            <a:r>
              <a:rPr lang="en-US" dirty="0"/>
              <a:t>Visualizing K-Means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5EDBF25-9C83-4E60-9FC5-827D60B6F3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2191" y="844602"/>
            <a:ext cx="5287617" cy="516879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522074E-352C-45E1-AD71-335E9242847F}"/>
              </a:ext>
            </a:extLst>
          </p:cNvPr>
          <p:cNvSpPr txBox="1"/>
          <p:nvPr/>
        </p:nvSpPr>
        <p:spPr>
          <a:xfrm>
            <a:off x="278296" y="1285461"/>
            <a:ext cx="283596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Unlabled</a:t>
            </a:r>
            <a:r>
              <a:rPr lang="en-US" dirty="0"/>
              <a:t>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Initialize centroids to random data point locations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Each point assigned to nearest centroid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Update centroid locations to avg of assigned points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906EF6-06E6-4850-8C00-CB6804E9F5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2190" y="844601"/>
            <a:ext cx="5287617" cy="516879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0A2E18B-15B5-416E-9D8D-759E026336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7243" y="844600"/>
            <a:ext cx="5282564" cy="517374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69F99F7-CDD8-487A-BE34-9FE9B553B0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47126" y="839651"/>
            <a:ext cx="5282564" cy="516385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9737EC8-60B4-466D-ABD4-393AAED1C1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37007" y="839329"/>
            <a:ext cx="5302799" cy="516455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142DBAE-B42A-4BE4-B6D9-EBFFE72145C1}"/>
              </a:ext>
            </a:extLst>
          </p:cNvPr>
          <p:cNvSpPr txBox="1"/>
          <p:nvPr/>
        </p:nvSpPr>
        <p:spPr>
          <a:xfrm>
            <a:off x="9077739" y="1285461"/>
            <a:ext cx="283596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Each point assigned to nearest centroid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Update centroid locations to avg of assigned points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Each point assigned to nearest centroid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Converge!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7492464-4CA1-4DE4-8937-32A8B948F25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57240" y="854121"/>
            <a:ext cx="5272450" cy="514481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81BA763-61B3-4F04-B980-67AE20B387F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37006" y="834495"/>
            <a:ext cx="5272694" cy="51448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657574F-5144-42EA-8DAC-1D177F058DD5}"/>
                  </a:ext>
                </a:extLst>
              </p:cNvPr>
              <p:cNvSpPr txBox="1"/>
              <p:nvPr/>
            </p:nvSpPr>
            <p:spPr>
              <a:xfrm>
                <a:off x="357476" y="5358666"/>
                <a:ext cx="2202847" cy="4277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L2 Norm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i="1">
                            <a:latin typeface="Cambria Math" panose="02040503050406030204" pitchFamily="18" charset="0"/>
                          </a:rPr>
                          <m:t>+ </m:t>
                        </m:r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ra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657574F-5144-42EA-8DAC-1D177F058D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476" y="5358666"/>
                <a:ext cx="2202847" cy="427746"/>
              </a:xfrm>
              <a:prstGeom prst="rect">
                <a:avLst/>
              </a:prstGeom>
              <a:blipFill>
                <a:blip r:embed="rId9"/>
                <a:stretch>
                  <a:fillRect l="-2493" b="-2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4821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FD2A6A-4B82-4A48-8856-201D17D56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Instance Based Learning – K Nearest Neighbors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147D07-D7ED-4571-AF92-28004F422E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981138" cy="4351338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Classification technique that uses data as the model</a:t>
            </a:r>
          </a:p>
          <a:p>
            <a:endParaRPr lang="en-US" dirty="0"/>
          </a:p>
          <a:p>
            <a:r>
              <a:rPr lang="en-US" dirty="0"/>
              <a:t>K-Nearest Neighbors – K-NN</a:t>
            </a:r>
          </a:p>
          <a:p>
            <a:pPr lvl="1"/>
            <a:r>
              <a:rPr lang="en-US" dirty="0"/>
              <a:t>Model: the training data</a:t>
            </a:r>
          </a:p>
          <a:p>
            <a:pPr lvl="1"/>
            <a:r>
              <a:rPr lang="en-US" dirty="0"/>
              <a:t>Loss: there isn’t any</a:t>
            </a:r>
          </a:p>
          <a:p>
            <a:pPr lvl="1"/>
            <a:r>
              <a:rPr lang="en-US" dirty="0"/>
              <a:t>Optimization: there isn’t any</a:t>
            </a:r>
          </a:p>
          <a:p>
            <a:pPr lvl="1"/>
            <a:endParaRPr lang="en-US" dirty="0"/>
          </a:p>
          <a:p>
            <a:r>
              <a:rPr lang="en-US" dirty="0"/>
              <a:t>To apply, find the K nearest training data point to the test sample</a:t>
            </a:r>
          </a:p>
          <a:p>
            <a:pPr lvl="1"/>
            <a:r>
              <a:rPr lang="en-US" dirty="0"/>
              <a:t>Classify: predict the most common class among them</a:t>
            </a:r>
          </a:p>
          <a:p>
            <a:pPr lvl="1"/>
            <a:r>
              <a:rPr lang="en-US" dirty="0"/>
              <a:t>Probability: predict the distribution of their classes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EC57C8-095D-4DBE-BC4F-36AAA3DF2D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1244" y="1371240"/>
            <a:ext cx="4953029" cy="326641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E7398F9-599A-4F86-B9C8-D0884C0A795B}"/>
              </a:ext>
            </a:extLst>
          </p:cNvPr>
          <p:cNvSpPr/>
          <p:nvPr/>
        </p:nvSpPr>
        <p:spPr>
          <a:xfrm>
            <a:off x="6095656" y="4763021"/>
            <a:ext cx="5544206" cy="203132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def predict(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xTest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):</a:t>
            </a:r>
          </a:p>
          <a:p>
            <a:endParaRPr lang="en-US" sz="1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  # for every sample in training set</a:t>
            </a:r>
          </a:p>
          <a:p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      # compute the distance to 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xText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(using l2 norm)</a:t>
            </a:r>
          </a:p>
          <a:p>
            <a:endParaRPr lang="en-US" sz="1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  # find the y values of k closest training samples</a:t>
            </a:r>
          </a:p>
          <a:p>
            <a:endParaRPr lang="en-US" sz="1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  # return most common y among these values</a:t>
            </a:r>
          </a:p>
          <a:p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  #   or the % that are 1 for a score…</a:t>
            </a:r>
          </a:p>
        </p:txBody>
      </p:sp>
    </p:spTree>
    <p:extLst>
      <p:ext uri="{BB962C8B-B14F-4D97-AF65-F5344CB8AC3E}">
        <p14:creationId xmlns:p14="http://schemas.microsoft.com/office/powerpoint/2010/main" val="17725574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suction icon">
            <a:extLst>
              <a:ext uri="{FF2B5EF4-FFF2-40B4-BE49-F238E27FC236}">
                <a16:creationId xmlns:a16="http://schemas.microsoft.com/office/drawing/2014/main" id="{A57D9CB9-21C6-4CB4-8ECE-EC46F923CA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Grayscale pencilSize="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351" y="1521657"/>
            <a:ext cx="610009" cy="610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8613FAC-48EB-4A30-9BB9-11C1F96D8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4493"/>
            <a:ext cx="10515600" cy="733747"/>
          </a:xfrm>
        </p:spPr>
        <p:txBody>
          <a:bodyPr/>
          <a:lstStyle/>
          <a:p>
            <a:r>
              <a:rPr lang="en-US" dirty="0"/>
              <a:t>Corpus Centric Learning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76161A2-6A04-4717-B7F3-C56EDF698301}"/>
              </a:ext>
            </a:extLst>
          </p:cNvPr>
          <p:cNvSpPr/>
          <p:nvPr/>
        </p:nvSpPr>
        <p:spPr>
          <a:xfrm>
            <a:off x="1540078" y="1525885"/>
            <a:ext cx="703385" cy="59396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447437-B16F-4957-B4C3-83B59B992E73}"/>
              </a:ext>
            </a:extLst>
          </p:cNvPr>
          <p:cNvSpPr txBox="1"/>
          <p:nvPr/>
        </p:nvSpPr>
        <p:spPr>
          <a:xfrm>
            <a:off x="1360327" y="2124135"/>
            <a:ext cx="11723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Data Collection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2CDC9FD-06EB-40B6-97EA-1A6B7E53A0EC}"/>
              </a:ext>
            </a:extLst>
          </p:cNvPr>
          <p:cNvSpPr/>
          <p:nvPr/>
        </p:nvSpPr>
        <p:spPr>
          <a:xfrm>
            <a:off x="1540078" y="2727278"/>
            <a:ext cx="703385" cy="59396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D27F1DE-6828-4DCC-8EE7-44D721C05BC2}"/>
              </a:ext>
            </a:extLst>
          </p:cNvPr>
          <p:cNvSpPr txBox="1"/>
          <p:nvPr/>
        </p:nvSpPr>
        <p:spPr>
          <a:xfrm>
            <a:off x="1360327" y="3293856"/>
            <a:ext cx="11723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Data Labeling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E3B34A6-87DC-4B48-BF8B-3C75F6D5A358}"/>
              </a:ext>
            </a:extLst>
          </p:cNvPr>
          <p:cNvCxnSpPr>
            <a:cxnSpLocks/>
            <a:stCxn id="9" idx="3"/>
          </p:cNvCxnSpPr>
          <p:nvPr/>
        </p:nvCxnSpPr>
        <p:spPr>
          <a:xfrm flipV="1">
            <a:off x="2243463" y="2553085"/>
            <a:ext cx="1842437" cy="471176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5C614D2-26B8-467D-B848-C0A8503C3B20}"/>
              </a:ext>
            </a:extLst>
          </p:cNvPr>
          <p:cNvCxnSpPr>
            <a:cxnSpLocks/>
            <a:stCxn id="6" idx="2"/>
          </p:cNvCxnSpPr>
          <p:nvPr/>
        </p:nvCxnSpPr>
        <p:spPr>
          <a:xfrm>
            <a:off x="1891771" y="2119850"/>
            <a:ext cx="0" cy="65843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1F733004-817B-4D86-920F-AD6AF241557C}"/>
              </a:ext>
            </a:extLst>
          </p:cNvPr>
          <p:cNvSpPr/>
          <p:nvPr/>
        </p:nvSpPr>
        <p:spPr>
          <a:xfrm>
            <a:off x="3831386" y="1802748"/>
            <a:ext cx="2394019" cy="1600803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0" descr="https://attachment.outlook.live.net/owa/ghulten@outlook.com/service.svc/s/GetAttachmentThumbnail?id=AQMkADAwATY3ZmYAZS04ZWZiLTg1NzQtMDACLTAwCgBGAAADQyyZsbn%2FZEyk9Wpp5kh8fQcAid80n34XLk%2BVe2x5BlpVdgAAAgEMAAAAid80n34XLk%2BVe2x5BlpVdgABY6%2FVkwAAAAESABAAWwO%2BXVl4YU6GMxNZn8al7w%3D%3D&amp;thumbnailType=2&amp;owa=outlook.live.com&amp;scriptVer=20180413.03.01&amp;isc=1&amp;X-OWA-CANARY=QsBH9BTnTkappOra0Dpva5AdJv_ap9UYgg4_bHXzV-mEHgQ5IZiuIH1cOcLO7QJ5K5VyhGVaM68.&amp;token=eyJ0eXAiOiJKV1QiLCJhbGciOiJSUzI1NiIsIng1dCI6IkJnRDU5blJpQnpmbk5BVGloOFJhZ1l5M3pyZyJ9.eyJ2ZXIiOiJFeGNoYW5nZS5DYWxsYmFjay5WMSIsImFwcGN0eHNlbmRlciI6Ik93YURvd25sb2FkQDg0ZGY5ZTdmLWU5ZjYtNDBhZi1iNDM1LWFhYWFhYWFhYWFhYSIsImFwcGN0eCI6IntcIm1zZXhjaHByb3RcIjpcIm93YVwiLFwicHJpbWFyeXNpZFwiOlwiUy0xLTI4MjctNDI1OTgyLTIzOTg4NDgzNzJcIixcInB1aWRcIjpcIjE4Mjk1ODExNTc1MzMwNDRcIixcIm9pZFwiOlwiMDAwNjdmZmUtOGVmYi04NTc0LTAwMDAtMDAwMDAwMDAwMDAwXCIsXCJzY29wZVwiOlwiT3dhRG93bmxvYWRcIn0iLCJpc3MiOiIwMDAwMDAwMi0wMDAwLTBmZjEtY2UwMC0wMDAwMDAwMDAwMDBAODRkZjllN2YtZTlmNi00MGFmLWI0MzUtYWFhYWFhYWFhYWFhIiwiYXVkIjoiMDAwMDAwMDItMDAwMC0wZmYxLWNlMDAtMDAwMDAwMDAwMDAwL2F0dGFjaG1lbnQub3V0bG9vay5saXZlLm5ldEA4NGRmOWU3Zi1lOWY2LTQwYWYtYjQzNS1hYWFhYWFhYWFhYWEiLCJleHAiOjE1MjQzNTE3MDUsIm5iZiI6MTUyNDM1MTEwNX0.SaM6u4nk_kcCYlBP-ilBaYpZNf0WUPy5OuAQSKeiJWbIuUsnuOJTz9T11tL0FdOce9uH2Vn5T0INfUn3pm4S5azbegbF7SCPdlWj-513HoO5q1AtSwm-VR6pWy0ibC8BgamBTBgyUqxEGqg2C6NrVFH838MDYRoktrAbeUgvdDqSXWB5W0ChH1y6vSemaMpSL0lKFkOVdkq40WFCdqCx3z5D4FGzjJxM4HnZt9ey0nP5DJJFK1EvjL7myqx3q4SA1cOa2TKF8f5YB0AUSWTV-O05kK9dlD0oQeXqZNKhaigrQhpiX_an9VyLvt3lI6zC9x77AyaQ1glCrEMMrf1-9w&amp;animation=true">
            <a:extLst>
              <a:ext uri="{FF2B5EF4-FFF2-40B4-BE49-F238E27FC236}">
                <a16:creationId xmlns:a16="http://schemas.microsoft.com/office/drawing/2014/main" id="{5F5E51F8-3DEB-49EB-8BAE-B24C3FC806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80" t="25207" r="38178" b="42478"/>
          <a:stretch/>
        </p:blipFill>
        <p:spPr bwMode="auto">
          <a:xfrm>
            <a:off x="4106610" y="2060368"/>
            <a:ext cx="645515" cy="916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D6D00D7-FDD1-4359-8FF4-95FE58A40ED8}"/>
              </a:ext>
            </a:extLst>
          </p:cNvPr>
          <p:cNvSpPr txBox="1"/>
          <p:nvPr/>
        </p:nvSpPr>
        <p:spPr>
          <a:xfrm>
            <a:off x="3746276" y="1576887"/>
            <a:ext cx="23055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Intelligence Creation Environment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E9FBC9F-3A21-4C48-BA7E-2EC457DEF40F}"/>
              </a:ext>
            </a:extLst>
          </p:cNvPr>
          <p:cNvSpPr txBox="1"/>
          <p:nvPr/>
        </p:nvSpPr>
        <p:spPr>
          <a:xfrm>
            <a:off x="3856089" y="2944248"/>
            <a:ext cx="11723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Training Corpus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D205F37-E1CB-43C9-BE96-79DAECAA6F1C}"/>
              </a:ext>
            </a:extLst>
          </p:cNvPr>
          <p:cNvSpPr/>
          <p:nvPr/>
        </p:nvSpPr>
        <p:spPr>
          <a:xfrm>
            <a:off x="1069263" y="1449007"/>
            <a:ext cx="2394019" cy="212184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B4155EA-BCC8-408B-B3FB-449DEFCE2F32}"/>
              </a:ext>
            </a:extLst>
          </p:cNvPr>
          <p:cNvSpPr txBox="1"/>
          <p:nvPr/>
        </p:nvSpPr>
        <p:spPr>
          <a:xfrm>
            <a:off x="984153" y="1223146"/>
            <a:ext cx="24695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Data Collection and Labeling Process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4242634-372A-4388-8678-66482C95FC62}"/>
              </a:ext>
            </a:extLst>
          </p:cNvPr>
          <p:cNvSpPr txBox="1"/>
          <p:nvPr/>
        </p:nvSpPr>
        <p:spPr>
          <a:xfrm>
            <a:off x="6277041" y="1582156"/>
            <a:ext cx="18076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Intelligence Management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CAB17C0-B973-4C70-BB50-B02865BD0659}"/>
              </a:ext>
            </a:extLst>
          </p:cNvPr>
          <p:cNvSpPr/>
          <p:nvPr/>
        </p:nvSpPr>
        <p:spPr>
          <a:xfrm>
            <a:off x="8418613" y="1813896"/>
            <a:ext cx="2019651" cy="1585227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pic>
        <p:nvPicPr>
          <p:cNvPr id="23" name="Picture 2" descr="https://attachment.outlook.live.net/owa/ghulten@outlook.com/service.svc/s/GetAttachmentThumbnail?id=AQMkADAwATY3ZmYAZS04ZWZiLTg1NzQtMDACLTAwCgBGAAADQyyZsbn%2FZEyk9Wpp5kh8fQcAid80n34XLk%2BVe2x5BlpVdgAAAgEMAAAAid80n34XLk%2BVe2x5BlpVdgABY6%2FVqAAAAAESABAAKN5kVMnKd06ODchaT2nCaw%3D%3D&amp;thumbnailType=2&amp;owa=outlook.live.com&amp;scriptVer=20180413.01&amp;isc=1&amp;X-OWA-CANARY=xTZn8FKioEmKV7N8poEhAEAdppsGqNUYX8aHHH7dveMrBixsrDrVBgOkK92j-cP4b1rH1IFqI6I.&amp;token=eyJ0eXAiOiJKV1QiLCJhbGciOiJSUzI1NiIsIng1dCI6IkJnRDU5blJpQnpmbk5BVGloOFJhZ1l5M3pyZyJ9.eyJ2ZXIiOiJFeGNoYW5nZS5DYWxsYmFjay5WMSIsImFwcGN0eHNlbmRlciI6Ik93YURvd25sb2FkQDg0ZGY5ZTdmLWU5ZjYtNDBhZi1iNDM1LWFhYWFhYWFhYWFhYSIsImFwcGN0eCI6IntcIm1zZXhjaHByb3RcIjpcIm93YVwiLFwicHJpbWFyeXNpZFwiOlwiUy0xLTI4MjctNDI1OTgyLTIzOTg4NDgzNzJcIixcInB1aWRcIjpcIjE4Mjk1ODExNTc1MzMwNDRcIixcIm9pZFwiOlwiMDAwNjdmZmUtOGVmYi04NTc0LTAwMDAtMDAwMDAwMDAwMDAwXCIsXCJzY29wZVwiOlwiT3dhRG93bmxvYWRcIn0iLCJpc3MiOiIwMDAwMDAwMi0wMDAwLTBmZjEtY2UwMC0wMDAwMDAwMDAwMDBAODRkZjllN2YtZTlmNi00MGFmLWI0MzUtYWFhYWFhYWFhYWFhIiwiYXVkIjoiMDAwMDAwMDItMDAwMC0wZmYxLWNlMDAtMDAwMDAwMDAwMDAwL2F0dGFjaG1lbnQub3V0bG9vay5saXZlLm5ldEA4NGRmOWU3Zi1lOWY2LTQwYWYtYjQzNS1hYWFhYWFhYWFhYWEiLCJleHAiOjE1MjQzNzA0OTQsIm5iZiI6MTUyNDM2OTg5NH0.G604ksqBp5IcAT1qFUgCeoZQHLY_6AiGkg0bwJUpPLC6iGHwz4Qt4zIXpeR3lXujEFH38O2M3109DNzca7Wai-nANbRNd_94qa3D0DNvBNDkYbyzRzDxXadrx2IphmD7smoJ_ZbrhtunDBABqybmU1zTv4FD1mgMVt8D79drT3fEtM78VgsFoFT9bdRclVSNTYLI7_MN1CWhpqFonu4yBM7TEW97L4ILjkwxdj9-p7IbDyXtCxoqfz_MDMVS4kgkFwmw__VZAdgpRYqGw_sREO3jlhWYkx_qQqnA41xsVJU1USG8B0cKumIBk_4fZCMYr-SKgI44CUGmDfssb6OjRg&amp;animation=true">
            <a:extLst>
              <a:ext uri="{FF2B5EF4-FFF2-40B4-BE49-F238E27FC236}">
                <a16:creationId xmlns:a16="http://schemas.microsoft.com/office/drawing/2014/main" id="{BBF28D77-09CF-4952-BB56-3FAE213FA4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8123" y="2073791"/>
            <a:ext cx="816820" cy="1089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C9586226-6C3B-4BCB-B979-DB9F6502B7D2}"/>
              </a:ext>
            </a:extLst>
          </p:cNvPr>
          <p:cNvSpPr txBox="1"/>
          <p:nvPr/>
        </p:nvSpPr>
        <p:spPr>
          <a:xfrm>
            <a:off x="8380159" y="1603058"/>
            <a:ext cx="15045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Intelligence Runtime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8A44F817-EAEC-4BAE-AC1F-F204FB3AAF7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30426" y="2247299"/>
            <a:ext cx="646331" cy="646331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BB2B9658-AB54-4408-A0B9-6AC6D1CD1833}"/>
              </a:ext>
            </a:extLst>
          </p:cNvPr>
          <p:cNvSpPr txBox="1"/>
          <p:nvPr/>
        </p:nvSpPr>
        <p:spPr>
          <a:xfrm rot="5400000">
            <a:off x="10266407" y="2433671"/>
            <a:ext cx="1562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Corpus Centric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5F16CD6-8EAD-47A1-BC6E-FAD18998299D}"/>
              </a:ext>
            </a:extLst>
          </p:cNvPr>
          <p:cNvSpPr txBox="1"/>
          <p:nvPr/>
        </p:nvSpPr>
        <p:spPr>
          <a:xfrm>
            <a:off x="4967438" y="2859578"/>
            <a:ext cx="11723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Modeling Process</a:t>
            </a:r>
          </a:p>
        </p:txBody>
      </p:sp>
      <p:pic>
        <p:nvPicPr>
          <p:cNvPr id="32" name="Picture 2" descr="Image result for icon gears">
            <a:extLst>
              <a:ext uri="{FF2B5EF4-FFF2-40B4-BE49-F238E27FC236}">
                <a16:creationId xmlns:a16="http://schemas.microsoft.com/office/drawing/2014/main" id="{40308980-46C7-4024-85DF-F91E33D7C7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PencilSketch pressure="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2751" y="2144250"/>
            <a:ext cx="963823" cy="963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005151AF-FFD5-4EDA-B443-DABC4753E705}"/>
              </a:ext>
            </a:extLst>
          </p:cNvPr>
          <p:cNvSpPr/>
          <p:nvPr/>
        </p:nvSpPr>
        <p:spPr>
          <a:xfrm>
            <a:off x="6310515" y="1810535"/>
            <a:ext cx="2019651" cy="1585227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Picture 2" descr="Image result for data labeling icon">
            <a:extLst>
              <a:ext uri="{FF2B5EF4-FFF2-40B4-BE49-F238E27FC236}">
                <a16:creationId xmlns:a16="http://schemas.microsoft.com/office/drawing/2014/main" id="{1974727B-2C07-4618-BE51-87C4541AA8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artisticPencilGrayscale pencilSize="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0142" y="2821495"/>
            <a:ext cx="462591" cy="462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Arrow: Curved Up 24">
            <a:extLst>
              <a:ext uri="{FF2B5EF4-FFF2-40B4-BE49-F238E27FC236}">
                <a16:creationId xmlns:a16="http://schemas.microsoft.com/office/drawing/2014/main" id="{C0EC16B2-A4FB-43B7-B307-64DAA7403CFD}"/>
              </a:ext>
            </a:extLst>
          </p:cNvPr>
          <p:cNvSpPr/>
          <p:nvPr/>
        </p:nvSpPr>
        <p:spPr>
          <a:xfrm flipH="1">
            <a:off x="5433107" y="3505909"/>
            <a:ext cx="3797978" cy="688041"/>
          </a:xfrm>
          <a:prstGeom prst="curvedUpArrow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C0CF78D-3BDA-4646-9EEE-A1E0344D2931}"/>
              </a:ext>
            </a:extLst>
          </p:cNvPr>
          <p:cNvSpPr txBox="1"/>
          <p:nvPr/>
        </p:nvSpPr>
        <p:spPr>
          <a:xfrm>
            <a:off x="6173735" y="4223792"/>
            <a:ext cx="24600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Limited Telemetry (poor for training)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0A0595B-23D4-422E-92ED-2436E8740B44}"/>
              </a:ext>
            </a:extLst>
          </p:cNvPr>
          <p:cNvSpPr txBox="1"/>
          <p:nvPr/>
        </p:nvSpPr>
        <p:spPr>
          <a:xfrm>
            <a:off x="382926" y="4137430"/>
            <a:ext cx="506625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Corpus Centric Learning useful When: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Concept is stable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Can’t get data from usage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Don’t have any users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Just not practical given application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Privacy concerns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Need to achieve high quality before initial launch</a:t>
            </a:r>
          </a:p>
          <a:p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71BC188-DDFB-4904-93C8-0CF37F3AA76D}"/>
              </a:ext>
            </a:extLst>
          </p:cNvPr>
          <p:cNvSpPr txBox="1"/>
          <p:nvPr/>
        </p:nvSpPr>
        <p:spPr>
          <a:xfrm>
            <a:off x="7403751" y="5528138"/>
            <a:ext cx="461023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Disadvantages: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Can be expensive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Labeling not always possible / as good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Not set for automatic ongoing improvement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589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9" grpId="0" animBg="1"/>
      <p:bldP spid="10" grpId="0"/>
      <p:bldP spid="18" grpId="0" animBg="1"/>
      <p:bldP spid="19" grpId="0"/>
      <p:bldP spid="25" grpId="0" animBg="1"/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92F50E-DACD-4DC6-961A-BE1B2A0D4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141" y="146159"/>
            <a:ext cx="10515600" cy="583415"/>
          </a:xfrm>
        </p:spPr>
        <p:txBody>
          <a:bodyPr>
            <a:normAutofit fontScale="90000"/>
          </a:bodyPr>
          <a:lstStyle/>
          <a:p>
            <a:r>
              <a:rPr lang="en-US" dirty="0"/>
              <a:t>Labeling Data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E068CA-0EE0-4412-A52A-E9A185490D10}"/>
              </a:ext>
            </a:extLst>
          </p:cNvPr>
          <p:cNvSpPr/>
          <p:nvPr/>
        </p:nvSpPr>
        <p:spPr>
          <a:xfrm>
            <a:off x="3297278" y="2139270"/>
            <a:ext cx="6064419" cy="3608195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2EA877-2195-4C04-A035-9A4B447FA6A1}"/>
              </a:ext>
            </a:extLst>
          </p:cNvPr>
          <p:cNvSpPr txBox="1"/>
          <p:nvPr/>
        </p:nvSpPr>
        <p:spPr>
          <a:xfrm>
            <a:off x="9049700" y="2081213"/>
            <a:ext cx="239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x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93C5D73-06EF-44BF-AF50-37965C7C40D5}"/>
              </a:ext>
            </a:extLst>
          </p:cNvPr>
          <p:cNvSpPr/>
          <p:nvPr/>
        </p:nvSpPr>
        <p:spPr>
          <a:xfrm>
            <a:off x="5722145" y="2884819"/>
            <a:ext cx="3337647" cy="2654498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444182C-BDF3-46C1-BFBE-0A389CAFCDC6}"/>
              </a:ext>
            </a:extLst>
          </p:cNvPr>
          <p:cNvSpPr/>
          <p:nvPr/>
        </p:nvSpPr>
        <p:spPr>
          <a:xfrm>
            <a:off x="3384062" y="2724171"/>
            <a:ext cx="2264228" cy="1869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050" dirty="0">
                <a:solidFill>
                  <a:srgbClr val="7B8898"/>
                </a:solidFill>
                <a:latin typeface="Mercury SSm A"/>
              </a:rPr>
              <a:t> </a:t>
            </a:r>
            <a:r>
              <a:rPr lang="en-US" sz="1050" b="1" dirty="0">
                <a:solidFill>
                  <a:schemeClr val="tx1">
                    <a:lumMod val="95000"/>
                    <a:lumOff val="5000"/>
                  </a:schemeClr>
                </a:solidFill>
                <a:latin typeface="Mercury SSm A"/>
              </a:rPr>
              <a:t>Person 1</a:t>
            </a:r>
            <a:endParaRPr lang="da-DK" sz="1050" u="sng" dirty="0">
              <a:solidFill>
                <a:srgbClr val="7B8898"/>
              </a:solidFill>
              <a:latin typeface="Mercury SSm A"/>
            </a:endParaRPr>
          </a:p>
          <a:p>
            <a:br>
              <a:rPr lang="da-DK" sz="1050" u="sng" dirty="0">
                <a:solidFill>
                  <a:srgbClr val="7B8898"/>
                </a:solidFill>
                <a:latin typeface="Mercury SSm A"/>
              </a:rPr>
            </a:br>
            <a:r>
              <a:rPr lang="en-US" sz="1050" dirty="0">
                <a:solidFill>
                  <a:schemeClr val="bg1">
                    <a:lumMod val="50000"/>
                  </a:schemeClr>
                </a:solidFill>
                <a:latin typeface="Mercury SSm A"/>
              </a:rPr>
              <a:t>Draw bounding box…</a:t>
            </a:r>
          </a:p>
          <a:p>
            <a:r>
              <a:rPr lang="en-US" sz="1050" dirty="0">
                <a:solidFill>
                  <a:schemeClr val="bg1">
                    <a:lumMod val="50000"/>
                  </a:schemeClr>
                </a:solidFill>
                <a:latin typeface="Mercury SSm A"/>
              </a:rPr>
              <a:t>Draw face bounding box…</a:t>
            </a:r>
          </a:p>
          <a:p>
            <a:r>
              <a:rPr lang="en-US" sz="1050" dirty="0">
                <a:solidFill>
                  <a:schemeClr val="bg1">
                    <a:lumMod val="50000"/>
                  </a:schemeClr>
                </a:solidFill>
                <a:latin typeface="Mercury SSm A"/>
              </a:rPr>
              <a:t>Mark hands…</a:t>
            </a:r>
          </a:p>
          <a:p>
            <a:r>
              <a:rPr lang="en-US" sz="1050" dirty="0">
                <a:solidFill>
                  <a:schemeClr val="bg1">
                    <a:lumMod val="50000"/>
                  </a:schemeClr>
                </a:solidFill>
                <a:latin typeface="Mercury SSm A"/>
              </a:rPr>
              <a:t>Annotate face…</a:t>
            </a:r>
          </a:p>
          <a:p>
            <a:r>
              <a:rPr lang="en-US" sz="1050" dirty="0">
                <a:solidFill>
                  <a:schemeClr val="bg1">
                    <a:lumMod val="50000"/>
                  </a:schemeClr>
                </a:solidFill>
                <a:latin typeface="Mercury SSm A"/>
              </a:rPr>
              <a:t>Enter properties…</a:t>
            </a:r>
          </a:p>
          <a:p>
            <a:r>
              <a:rPr lang="en-US" sz="1050" dirty="0">
                <a:solidFill>
                  <a:schemeClr val="bg1">
                    <a:lumMod val="50000"/>
                  </a:schemeClr>
                </a:solidFill>
                <a:latin typeface="Mercury SSm A"/>
              </a:rPr>
              <a:t>     Skin Tone…</a:t>
            </a:r>
          </a:p>
          <a:p>
            <a:r>
              <a:rPr lang="en-US" sz="1050" dirty="0">
                <a:solidFill>
                  <a:schemeClr val="bg1">
                    <a:lumMod val="50000"/>
                  </a:schemeClr>
                </a:solidFill>
                <a:latin typeface="Mercury SSm A"/>
              </a:rPr>
              <a:t>     Has Glasses…</a:t>
            </a:r>
          </a:p>
          <a:p>
            <a:r>
              <a:rPr lang="en-US" sz="1050" dirty="0">
                <a:solidFill>
                  <a:schemeClr val="bg1">
                    <a:lumMod val="50000"/>
                  </a:schemeClr>
                </a:solidFill>
                <a:latin typeface="Mercury SSm A"/>
              </a:rPr>
              <a:t>     Wearing Makeup…</a:t>
            </a:r>
          </a:p>
          <a:p>
            <a:r>
              <a:rPr lang="en-US" sz="1050" dirty="0">
                <a:solidFill>
                  <a:schemeClr val="bg1">
                    <a:lumMod val="50000"/>
                  </a:schemeClr>
                </a:solidFill>
                <a:latin typeface="Mercury SSm A"/>
              </a:rPr>
              <a:t>Gesture start/end…</a:t>
            </a:r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7BDD4BA0-FA58-4124-B681-ADD06FDEC80F}"/>
              </a:ext>
            </a:extLst>
          </p:cNvPr>
          <p:cNvSpPr/>
          <p:nvPr/>
        </p:nvSpPr>
        <p:spPr>
          <a:xfrm>
            <a:off x="9197410" y="5513531"/>
            <a:ext cx="91440" cy="90713"/>
          </a:xfrm>
          <a:prstGeom prst="downArrow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AA1FEF16-447C-451F-8419-670BB7F7C0B5}"/>
              </a:ext>
            </a:extLst>
          </p:cNvPr>
          <p:cNvSpPr/>
          <p:nvPr/>
        </p:nvSpPr>
        <p:spPr>
          <a:xfrm rot="10800000">
            <a:off x="9204443" y="2663929"/>
            <a:ext cx="91440" cy="90713"/>
          </a:xfrm>
          <a:prstGeom prst="downArrow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EC60FFC-0F4C-4E87-AA99-5FB0494B7A9D}"/>
              </a:ext>
            </a:extLst>
          </p:cNvPr>
          <p:cNvSpPr/>
          <p:nvPr/>
        </p:nvSpPr>
        <p:spPr>
          <a:xfrm>
            <a:off x="9218510" y="2802203"/>
            <a:ext cx="63306" cy="265449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E0F52F2F-C87C-4894-A72E-429DF9EA5449}"/>
              </a:ext>
            </a:extLst>
          </p:cNvPr>
          <p:cNvSpPr/>
          <p:nvPr/>
        </p:nvSpPr>
        <p:spPr>
          <a:xfrm>
            <a:off x="6806488" y="2233457"/>
            <a:ext cx="428660" cy="22607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965F84A-0CE4-436E-914D-9F0849255411}"/>
              </a:ext>
            </a:extLst>
          </p:cNvPr>
          <p:cNvSpPr txBox="1"/>
          <p:nvPr/>
        </p:nvSpPr>
        <p:spPr>
          <a:xfrm>
            <a:off x="6795469" y="2223115"/>
            <a:ext cx="50557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Next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5D63BD2A-9F84-4AC5-A5A5-35E24EAE6582}"/>
              </a:ext>
            </a:extLst>
          </p:cNvPr>
          <p:cNvSpPr/>
          <p:nvPr/>
        </p:nvSpPr>
        <p:spPr>
          <a:xfrm>
            <a:off x="3372734" y="5278230"/>
            <a:ext cx="523841" cy="356942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2FF524C-6D5B-4868-890E-0841441EA503}"/>
              </a:ext>
            </a:extLst>
          </p:cNvPr>
          <p:cNvSpPr txBox="1"/>
          <p:nvPr/>
        </p:nvSpPr>
        <p:spPr>
          <a:xfrm>
            <a:off x="3269938" y="5259314"/>
            <a:ext cx="67767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 Add Person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5BCE0AB-801D-4480-AC1F-214419664BC7}"/>
              </a:ext>
            </a:extLst>
          </p:cNvPr>
          <p:cNvGrpSpPr/>
          <p:nvPr/>
        </p:nvGrpSpPr>
        <p:grpSpPr>
          <a:xfrm>
            <a:off x="5909516" y="3168528"/>
            <a:ext cx="937110" cy="1873218"/>
            <a:chOff x="5909516" y="3168528"/>
            <a:chExt cx="937110" cy="1873218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9C85FE37-389D-4CB5-BE10-36C7935D6207}"/>
                </a:ext>
              </a:extLst>
            </p:cNvPr>
            <p:cNvSpPr/>
            <p:nvPr/>
          </p:nvSpPr>
          <p:spPr>
            <a:xfrm>
              <a:off x="6073125" y="3168528"/>
              <a:ext cx="575197" cy="563597"/>
            </a:xfrm>
            <a:prstGeom prst="ellipse">
              <a:avLst/>
            </a:prstGeom>
            <a:noFill/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88E6FC97-5678-44AF-B3B5-5367FC837954}"/>
                </a:ext>
              </a:extLst>
            </p:cNvPr>
            <p:cNvCxnSpPr>
              <a:cxnSpLocks/>
              <a:stCxn id="57" idx="4"/>
            </p:cNvCxnSpPr>
            <p:nvPr/>
          </p:nvCxnSpPr>
          <p:spPr>
            <a:xfrm>
              <a:off x="6360724" y="3732125"/>
              <a:ext cx="0" cy="651881"/>
            </a:xfrm>
            <a:prstGeom prst="line">
              <a:avLst/>
            </a:prstGeom>
            <a:ln w="762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A67EC600-249E-4131-A9D9-82ACC301A57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364318" y="3737633"/>
              <a:ext cx="482308" cy="152768"/>
            </a:xfrm>
            <a:prstGeom prst="line">
              <a:avLst/>
            </a:prstGeom>
            <a:ln w="762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B966AF33-C40D-423B-BECE-2312B96B600B}"/>
                </a:ext>
              </a:extLst>
            </p:cNvPr>
            <p:cNvCxnSpPr>
              <a:cxnSpLocks/>
            </p:cNvCxnSpPr>
            <p:nvPr/>
          </p:nvCxnSpPr>
          <p:spPr>
            <a:xfrm>
              <a:off x="5909516" y="3737633"/>
              <a:ext cx="430334" cy="163784"/>
            </a:xfrm>
            <a:prstGeom prst="line">
              <a:avLst/>
            </a:prstGeom>
            <a:ln w="762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CBB63AEE-A8FC-496C-A955-18AC99FC1775}"/>
                </a:ext>
              </a:extLst>
            </p:cNvPr>
            <p:cNvCxnSpPr>
              <a:cxnSpLocks/>
            </p:cNvCxnSpPr>
            <p:nvPr/>
          </p:nvCxnSpPr>
          <p:spPr>
            <a:xfrm>
              <a:off x="6360724" y="4237114"/>
              <a:ext cx="287598" cy="804632"/>
            </a:xfrm>
            <a:prstGeom prst="line">
              <a:avLst/>
            </a:prstGeom>
            <a:ln w="762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52FAF4B3-5255-439F-8855-B0AB75F05B4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73126" y="4226098"/>
              <a:ext cx="287598" cy="815648"/>
            </a:xfrm>
            <a:prstGeom prst="line">
              <a:avLst/>
            </a:prstGeom>
            <a:ln w="762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9E879856-7721-48D8-8A1D-54E055F581ED}"/>
              </a:ext>
            </a:extLst>
          </p:cNvPr>
          <p:cNvCxnSpPr>
            <a:cxnSpLocks/>
          </p:cNvCxnSpPr>
          <p:nvPr/>
        </p:nvCxnSpPr>
        <p:spPr>
          <a:xfrm>
            <a:off x="7888870" y="4031784"/>
            <a:ext cx="437687" cy="11016"/>
          </a:xfrm>
          <a:prstGeom prst="line">
            <a:avLst/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A19A1FE-7644-4821-BBCF-B8B01266BC77}"/>
              </a:ext>
            </a:extLst>
          </p:cNvPr>
          <p:cNvGrpSpPr/>
          <p:nvPr/>
        </p:nvGrpSpPr>
        <p:grpSpPr>
          <a:xfrm>
            <a:off x="7871199" y="3326803"/>
            <a:ext cx="971991" cy="1856326"/>
            <a:chOff x="7871199" y="3326803"/>
            <a:chExt cx="971991" cy="1856326"/>
          </a:xfrm>
        </p:grpSpPr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1F5E12BA-DD7D-4AAB-B96D-E3CCD8F4150D}"/>
                </a:ext>
              </a:extLst>
            </p:cNvPr>
            <p:cNvSpPr/>
            <p:nvPr/>
          </p:nvSpPr>
          <p:spPr>
            <a:xfrm>
              <a:off x="8059832" y="3326803"/>
              <a:ext cx="575197" cy="563597"/>
            </a:xfrm>
            <a:prstGeom prst="ellipse">
              <a:avLst/>
            </a:prstGeom>
            <a:noFill/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1C7D2156-A7EB-49B5-85A7-26D0E427DF7C}"/>
                </a:ext>
              </a:extLst>
            </p:cNvPr>
            <p:cNvCxnSpPr>
              <a:cxnSpLocks/>
              <a:stCxn id="63" idx="4"/>
            </p:cNvCxnSpPr>
            <p:nvPr/>
          </p:nvCxnSpPr>
          <p:spPr>
            <a:xfrm>
              <a:off x="8347431" y="3890400"/>
              <a:ext cx="0" cy="651881"/>
            </a:xfrm>
            <a:prstGeom prst="line">
              <a:avLst/>
            </a:prstGeom>
            <a:ln w="762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C1BC7773-93B5-4649-A5C0-62B50D02D849}"/>
                </a:ext>
              </a:extLst>
            </p:cNvPr>
            <p:cNvCxnSpPr>
              <a:cxnSpLocks/>
            </p:cNvCxnSpPr>
            <p:nvPr/>
          </p:nvCxnSpPr>
          <p:spPr>
            <a:xfrm>
              <a:off x="8351025" y="4031784"/>
              <a:ext cx="492165" cy="0"/>
            </a:xfrm>
            <a:prstGeom prst="line">
              <a:avLst/>
            </a:prstGeom>
            <a:ln w="762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DB151BAD-6CC0-4D31-B0AD-98CBAFB3AB14}"/>
                </a:ext>
              </a:extLst>
            </p:cNvPr>
            <p:cNvCxnSpPr>
              <a:cxnSpLocks/>
            </p:cNvCxnSpPr>
            <p:nvPr/>
          </p:nvCxnSpPr>
          <p:spPr>
            <a:xfrm>
              <a:off x="8368305" y="4367481"/>
              <a:ext cx="266724" cy="815648"/>
            </a:xfrm>
            <a:prstGeom prst="line">
              <a:avLst/>
            </a:prstGeom>
            <a:ln w="762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2E0000B4-5EB3-4FF4-971D-CD9A9C2B813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059833" y="4367481"/>
              <a:ext cx="287598" cy="815648"/>
            </a:xfrm>
            <a:prstGeom prst="line">
              <a:avLst/>
            </a:prstGeom>
            <a:ln w="762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Isosceles Triangle 68">
              <a:extLst>
                <a:ext uri="{FF2B5EF4-FFF2-40B4-BE49-F238E27FC236}">
                  <a16:creationId xmlns:a16="http://schemas.microsoft.com/office/drawing/2014/main" id="{FCF6C45F-BBC5-4B41-ADB7-C0378646613B}"/>
                </a:ext>
              </a:extLst>
            </p:cNvPr>
            <p:cNvSpPr/>
            <p:nvPr/>
          </p:nvSpPr>
          <p:spPr>
            <a:xfrm>
              <a:off x="7871199" y="4065568"/>
              <a:ext cx="951117" cy="903284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D625FC7-553E-4E00-A5DD-5335FB4A7223}"/>
              </a:ext>
            </a:extLst>
          </p:cNvPr>
          <p:cNvGrpSpPr/>
          <p:nvPr/>
        </p:nvGrpSpPr>
        <p:grpSpPr>
          <a:xfrm>
            <a:off x="6899394" y="3854740"/>
            <a:ext cx="612550" cy="1345593"/>
            <a:chOff x="6899394" y="3854740"/>
            <a:chExt cx="612550" cy="1345593"/>
          </a:xfrm>
        </p:grpSpPr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3EDA173A-0D64-490F-987C-CBFA5520F629}"/>
                </a:ext>
              </a:extLst>
            </p:cNvPr>
            <p:cNvSpPr/>
            <p:nvPr/>
          </p:nvSpPr>
          <p:spPr>
            <a:xfrm>
              <a:off x="6926735" y="3854740"/>
              <a:ext cx="430334" cy="421655"/>
            </a:xfrm>
            <a:prstGeom prst="ellipse">
              <a:avLst/>
            </a:prstGeom>
            <a:noFill/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6E41B447-4523-4339-969B-49038516BEF3}"/>
                </a:ext>
              </a:extLst>
            </p:cNvPr>
            <p:cNvCxnSpPr>
              <a:cxnSpLocks/>
              <a:stCxn id="70" idx="4"/>
            </p:cNvCxnSpPr>
            <p:nvPr/>
          </p:nvCxnSpPr>
          <p:spPr>
            <a:xfrm>
              <a:off x="7141902" y="4276395"/>
              <a:ext cx="0" cy="502283"/>
            </a:xfrm>
            <a:prstGeom prst="line">
              <a:avLst/>
            </a:prstGeom>
            <a:ln w="762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45FB7EF8-F2D1-42A4-90FF-8F905492BB9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62359" y="4367481"/>
              <a:ext cx="349585" cy="75500"/>
            </a:xfrm>
            <a:prstGeom prst="line">
              <a:avLst/>
            </a:prstGeom>
            <a:ln w="762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C2B2E6CF-072E-4BF0-AD7F-82DFDD8B79E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99394" y="4453998"/>
              <a:ext cx="238497" cy="244052"/>
            </a:xfrm>
            <a:prstGeom prst="line">
              <a:avLst/>
            </a:prstGeom>
            <a:ln w="762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5F2D277C-56F0-4190-A69F-476CF3BEBF2A}"/>
                </a:ext>
              </a:extLst>
            </p:cNvPr>
            <p:cNvCxnSpPr>
              <a:cxnSpLocks/>
            </p:cNvCxnSpPr>
            <p:nvPr/>
          </p:nvCxnSpPr>
          <p:spPr>
            <a:xfrm>
              <a:off x="7158765" y="4789694"/>
              <a:ext cx="198304" cy="393435"/>
            </a:xfrm>
            <a:prstGeom prst="line">
              <a:avLst/>
            </a:prstGeom>
            <a:ln w="762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F6023549-FEA1-4935-BDA6-4B75CB07A0B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25926" y="4778678"/>
              <a:ext cx="232839" cy="421655"/>
            </a:xfrm>
            <a:prstGeom prst="line">
              <a:avLst/>
            </a:prstGeom>
            <a:ln w="762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6" name="TextBox 75">
            <a:extLst>
              <a:ext uri="{FF2B5EF4-FFF2-40B4-BE49-F238E27FC236}">
                <a16:creationId xmlns:a16="http://schemas.microsoft.com/office/drawing/2014/main" id="{3DFD7A51-9F4F-42F7-B4A1-6C452727D9E4}"/>
              </a:ext>
            </a:extLst>
          </p:cNvPr>
          <p:cNvSpPr txBox="1"/>
          <p:nvPr/>
        </p:nvSpPr>
        <p:spPr>
          <a:xfrm>
            <a:off x="3347977" y="2158093"/>
            <a:ext cx="18641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Lable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-o-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tron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2072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5492A740-C906-42CF-BE2C-106A411E5D2F}"/>
              </a:ext>
            </a:extLst>
          </p:cNvPr>
          <p:cNvSpPr txBox="1"/>
          <p:nvPr/>
        </p:nvSpPr>
        <p:spPr>
          <a:xfrm>
            <a:off x="7337151" y="2212671"/>
            <a:ext cx="16633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Complete: 12 / 150,232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2DF93D80-20BC-4578-AC4F-B8C620D1B9B6}"/>
              </a:ext>
            </a:extLst>
          </p:cNvPr>
          <p:cNvSpPr txBox="1"/>
          <p:nvPr/>
        </p:nvSpPr>
        <p:spPr>
          <a:xfrm>
            <a:off x="7348168" y="2420300"/>
            <a:ext cx="16023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Agreement Index: 87%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061450E4-1D16-4A98-B940-BDA07085D39C}"/>
              </a:ext>
            </a:extLst>
          </p:cNvPr>
          <p:cNvSpPr/>
          <p:nvPr/>
        </p:nvSpPr>
        <p:spPr>
          <a:xfrm>
            <a:off x="5905923" y="3131671"/>
            <a:ext cx="934074" cy="1910075"/>
          </a:xfrm>
          <a:prstGeom prst="rect">
            <a:avLst/>
          </a:prstGeom>
          <a:noFill/>
          <a:ln>
            <a:solidFill>
              <a:srgbClr val="00206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FE39BA83-A1BF-4342-8312-6EAFD92DEF1F}"/>
              </a:ext>
            </a:extLst>
          </p:cNvPr>
          <p:cNvSpPr/>
          <p:nvPr/>
        </p:nvSpPr>
        <p:spPr>
          <a:xfrm>
            <a:off x="6659738" y="3100401"/>
            <a:ext cx="25680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b="1" dirty="0">
                <a:solidFill>
                  <a:schemeClr val="tx1">
                    <a:lumMod val="95000"/>
                    <a:lumOff val="5000"/>
                  </a:schemeClr>
                </a:solidFill>
                <a:latin typeface="Mercury SSm A"/>
              </a:rPr>
              <a:t>1</a:t>
            </a:r>
            <a:endParaRPr lang="en-US" sz="1050" dirty="0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BC0F5C9E-C675-4C6C-9E80-E76C15175611}"/>
              </a:ext>
            </a:extLst>
          </p:cNvPr>
          <p:cNvSpPr txBox="1"/>
          <p:nvPr/>
        </p:nvSpPr>
        <p:spPr>
          <a:xfrm>
            <a:off x="4535628" y="399074"/>
            <a:ext cx="23542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Image (label from scratch)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9213F7E5-B7E1-4562-AEB8-A0CFA49A25CC}"/>
              </a:ext>
            </a:extLst>
          </p:cNvPr>
          <p:cNvSpPr txBox="1"/>
          <p:nvPr/>
        </p:nvSpPr>
        <p:spPr>
          <a:xfrm>
            <a:off x="4537282" y="683602"/>
            <a:ext cx="25112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Frame (incremental update)</a:t>
            </a:r>
          </a:p>
        </p:txBody>
      </p: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E6BC661D-DCB8-413C-81F7-10658D954912}"/>
              </a:ext>
            </a:extLst>
          </p:cNvPr>
          <p:cNvCxnSpPr>
            <a:cxnSpLocks/>
          </p:cNvCxnSpPr>
          <p:nvPr/>
        </p:nvCxnSpPr>
        <p:spPr>
          <a:xfrm flipH="1" flipV="1">
            <a:off x="6336897" y="1015181"/>
            <a:ext cx="589029" cy="104346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696D2EA1-7AEC-4400-8DBB-12072187D392}"/>
              </a:ext>
            </a:extLst>
          </p:cNvPr>
          <p:cNvCxnSpPr>
            <a:cxnSpLocks/>
          </p:cNvCxnSpPr>
          <p:nvPr/>
        </p:nvCxnSpPr>
        <p:spPr>
          <a:xfrm flipV="1">
            <a:off x="8717368" y="1513623"/>
            <a:ext cx="299511" cy="56447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>
            <a:extLst>
              <a:ext uri="{FF2B5EF4-FFF2-40B4-BE49-F238E27FC236}">
                <a16:creationId xmlns:a16="http://schemas.microsoft.com/office/drawing/2014/main" id="{8133B6D4-CF2A-4B74-A17C-DF5E6B883319}"/>
              </a:ext>
            </a:extLst>
          </p:cNvPr>
          <p:cNvSpPr txBox="1"/>
          <p:nvPr/>
        </p:nvSpPr>
        <p:spPr>
          <a:xfrm>
            <a:off x="7906180" y="570302"/>
            <a:ext cx="25028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Multiple Labelers Per Image</a:t>
            </a:r>
          </a:p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  - Track Efficiency</a:t>
            </a:r>
          </a:p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  - Crosscheck Accuracy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589430C0-EE44-4F26-9795-04D460932296}"/>
              </a:ext>
            </a:extLst>
          </p:cNvPr>
          <p:cNvSpPr/>
          <p:nvPr/>
        </p:nvSpPr>
        <p:spPr>
          <a:xfrm>
            <a:off x="6056110" y="3157620"/>
            <a:ext cx="603628" cy="563597"/>
          </a:xfrm>
          <a:prstGeom prst="rect">
            <a:avLst/>
          </a:prstGeom>
          <a:noFill/>
          <a:ln>
            <a:solidFill>
              <a:srgbClr val="00206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548A007A-D67D-4472-97D3-E8844B945F5B}"/>
              </a:ext>
            </a:extLst>
          </p:cNvPr>
          <p:cNvSpPr/>
          <p:nvPr/>
        </p:nvSpPr>
        <p:spPr>
          <a:xfrm>
            <a:off x="5797379" y="3628051"/>
            <a:ext cx="200025" cy="208148"/>
          </a:xfrm>
          <a:prstGeom prst="ellipse">
            <a:avLst/>
          </a:prstGeom>
          <a:noFill/>
          <a:ln>
            <a:solidFill>
              <a:srgbClr val="00206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2DA9E2A9-43AD-439F-83A3-EC0B756FF136}"/>
              </a:ext>
            </a:extLst>
          </p:cNvPr>
          <p:cNvSpPr/>
          <p:nvPr/>
        </p:nvSpPr>
        <p:spPr>
          <a:xfrm>
            <a:off x="6720456" y="3618493"/>
            <a:ext cx="200025" cy="208148"/>
          </a:xfrm>
          <a:prstGeom prst="ellipse">
            <a:avLst/>
          </a:prstGeom>
          <a:noFill/>
          <a:ln>
            <a:solidFill>
              <a:srgbClr val="00206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4F4376F8-DDF9-4D1F-A021-D310001C1D3A}"/>
              </a:ext>
            </a:extLst>
          </p:cNvPr>
          <p:cNvSpPr/>
          <p:nvPr/>
        </p:nvSpPr>
        <p:spPr>
          <a:xfrm>
            <a:off x="6178862" y="3352500"/>
            <a:ext cx="76126" cy="76500"/>
          </a:xfrm>
          <a:prstGeom prst="ellipse">
            <a:avLst/>
          </a:prstGeom>
          <a:noFill/>
          <a:ln>
            <a:solidFill>
              <a:srgbClr val="00206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83EAE806-14D2-4274-86C0-126193FF9FEE}"/>
              </a:ext>
            </a:extLst>
          </p:cNvPr>
          <p:cNvSpPr/>
          <p:nvPr/>
        </p:nvSpPr>
        <p:spPr>
          <a:xfrm>
            <a:off x="6413592" y="3352500"/>
            <a:ext cx="76126" cy="76500"/>
          </a:xfrm>
          <a:prstGeom prst="ellipse">
            <a:avLst/>
          </a:prstGeom>
          <a:noFill/>
          <a:ln>
            <a:solidFill>
              <a:srgbClr val="00206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3F2D1A3F-73BE-4FFE-A99D-EC5B8B709072}"/>
              </a:ext>
            </a:extLst>
          </p:cNvPr>
          <p:cNvSpPr/>
          <p:nvPr/>
        </p:nvSpPr>
        <p:spPr>
          <a:xfrm>
            <a:off x="6298833" y="3464494"/>
            <a:ext cx="76126" cy="76500"/>
          </a:xfrm>
          <a:prstGeom prst="ellipse">
            <a:avLst/>
          </a:prstGeom>
          <a:noFill/>
          <a:ln>
            <a:solidFill>
              <a:srgbClr val="00206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60754D50-1D0D-44C3-8E02-BD58F5FB8193}"/>
              </a:ext>
            </a:extLst>
          </p:cNvPr>
          <p:cNvSpPr/>
          <p:nvPr/>
        </p:nvSpPr>
        <p:spPr>
          <a:xfrm>
            <a:off x="6236659" y="3575957"/>
            <a:ext cx="76126" cy="76500"/>
          </a:xfrm>
          <a:prstGeom prst="ellipse">
            <a:avLst/>
          </a:prstGeom>
          <a:noFill/>
          <a:ln>
            <a:solidFill>
              <a:srgbClr val="00206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0B7A28B9-B052-4C4E-BCFD-79F9A80B7142}"/>
              </a:ext>
            </a:extLst>
          </p:cNvPr>
          <p:cNvSpPr/>
          <p:nvPr/>
        </p:nvSpPr>
        <p:spPr>
          <a:xfrm>
            <a:off x="6386846" y="3575957"/>
            <a:ext cx="76126" cy="76500"/>
          </a:xfrm>
          <a:prstGeom prst="ellipse">
            <a:avLst/>
          </a:prstGeom>
          <a:noFill/>
          <a:ln>
            <a:solidFill>
              <a:srgbClr val="00206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464130AE-B48C-42DE-B451-D4B2F0561211}"/>
              </a:ext>
            </a:extLst>
          </p:cNvPr>
          <p:cNvCxnSpPr>
            <a:cxnSpLocks/>
          </p:cNvCxnSpPr>
          <p:nvPr/>
        </p:nvCxnSpPr>
        <p:spPr>
          <a:xfrm flipH="1" flipV="1">
            <a:off x="4218317" y="4593914"/>
            <a:ext cx="1313072" cy="158048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Box 100">
            <a:extLst>
              <a:ext uri="{FF2B5EF4-FFF2-40B4-BE49-F238E27FC236}">
                <a16:creationId xmlns:a16="http://schemas.microsoft.com/office/drawing/2014/main" id="{43107098-7316-4764-BC78-67A98F28A3DB}"/>
              </a:ext>
            </a:extLst>
          </p:cNvPr>
          <p:cNvSpPr txBox="1"/>
          <p:nvPr/>
        </p:nvSpPr>
        <p:spPr>
          <a:xfrm>
            <a:off x="4535628" y="6174398"/>
            <a:ext cx="24262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Labels for ‘all’ the models</a:t>
            </a:r>
          </a:p>
        </p:txBody>
      </p: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B1B6193A-BDB3-4E99-B703-84704A3A523C}"/>
              </a:ext>
            </a:extLst>
          </p:cNvPr>
          <p:cNvCxnSpPr>
            <a:cxnSpLocks/>
          </p:cNvCxnSpPr>
          <p:nvPr/>
        </p:nvCxnSpPr>
        <p:spPr>
          <a:xfrm flipV="1">
            <a:off x="9097103" y="3667492"/>
            <a:ext cx="1610917" cy="36429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104">
            <a:extLst>
              <a:ext uri="{FF2B5EF4-FFF2-40B4-BE49-F238E27FC236}">
                <a16:creationId xmlns:a16="http://schemas.microsoft.com/office/drawing/2014/main" id="{2B9BCBA3-16FC-4FFD-ABE4-7FC346B2E159}"/>
              </a:ext>
            </a:extLst>
          </p:cNvPr>
          <p:cNvSpPr txBox="1"/>
          <p:nvPr/>
        </p:nvSpPr>
        <p:spPr>
          <a:xfrm>
            <a:off x="9629030" y="3326803"/>
            <a:ext cx="24262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Image or Video Clip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78DDF919-2B51-40B9-8869-53B363534796}"/>
              </a:ext>
            </a:extLst>
          </p:cNvPr>
          <p:cNvSpPr txBox="1"/>
          <p:nvPr/>
        </p:nvSpPr>
        <p:spPr>
          <a:xfrm>
            <a:off x="146719" y="2105589"/>
            <a:ext cx="3094309" cy="42780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Massive Labeling Task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/>
              <a:t>Imagenet</a:t>
            </a:r>
            <a:r>
              <a:rPr lang="en-US" sz="1600" dirty="0"/>
              <a:t> ~1.2M (human level)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10s of thousands (~viable level)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r>
              <a:rPr lang="en-US" sz="1600" dirty="0"/>
              <a:t>Workflow, quality checking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Tedious, error prone tasks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Consistency key for success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r>
              <a:rPr lang="en-US" sz="1600" dirty="0"/>
              <a:t>Data useful for many tasks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Label for several at once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Prepare for future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r>
              <a:rPr lang="en-US" sz="1600" dirty="0"/>
              <a:t>Tedious job…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But can be fun!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Helping to create an AI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Contributing to a neat product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49580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1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1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1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1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1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1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10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10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10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10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10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10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10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10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78" grpId="0"/>
      <p:bldP spid="79" grpId="0" animBg="1"/>
      <p:bldP spid="80" grpId="0"/>
      <p:bldP spid="81" grpId="0"/>
      <p:bldP spid="82" grpId="0"/>
      <p:bldP spid="89" grpId="0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1" grpId="0"/>
      <p:bldP spid="10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909E6-A08D-473F-9814-008E864DC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4508"/>
          </a:xfrm>
        </p:spPr>
        <p:txBody>
          <a:bodyPr>
            <a:normAutofit fontScale="90000"/>
          </a:bodyPr>
          <a:lstStyle/>
          <a:p>
            <a:r>
              <a:rPr lang="en-US" dirty="0"/>
              <a:t>Verifying Model Quality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9062FD-4E93-4EF0-96CC-5719693F05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94418" y="1589743"/>
            <a:ext cx="5607447" cy="4351338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Set operating points</a:t>
            </a:r>
          </a:p>
          <a:p>
            <a:pPr lvl="1"/>
            <a:r>
              <a:rPr lang="en-US" dirty="0"/>
              <a:t>Set for worst case not average case</a:t>
            </a:r>
          </a:p>
          <a:p>
            <a:pPr lvl="1"/>
            <a:r>
              <a:rPr lang="en-US" dirty="0"/>
              <a:t>Glasses hardest: set based on this</a:t>
            </a:r>
          </a:p>
          <a:p>
            <a:endParaRPr lang="en-US" dirty="0"/>
          </a:p>
          <a:p>
            <a:r>
              <a:rPr lang="en-US" dirty="0"/>
              <a:t>Per subgroup quality bar</a:t>
            </a:r>
          </a:p>
          <a:p>
            <a:pPr lvl="1"/>
            <a:r>
              <a:rPr lang="en-US" dirty="0"/>
              <a:t>Per subgroup measure FN at target FP</a:t>
            </a:r>
          </a:p>
          <a:p>
            <a:pPr lvl="1"/>
            <a:r>
              <a:rPr lang="en-US" dirty="0"/>
              <a:t>Ensure worst FNR at worst FPR is acceptable</a:t>
            </a:r>
          </a:p>
          <a:p>
            <a:endParaRPr lang="en-US" dirty="0"/>
          </a:p>
          <a:p>
            <a:r>
              <a:rPr lang="en-US" dirty="0"/>
              <a:t>Finding risks</a:t>
            </a:r>
          </a:p>
          <a:p>
            <a:pPr lvl="1"/>
            <a:r>
              <a:rPr lang="en-US" dirty="0"/>
              <a:t>Explore mistakes with a critical eye</a:t>
            </a:r>
          </a:p>
          <a:p>
            <a:pPr lvl="1"/>
            <a:r>
              <a:rPr lang="en-US" dirty="0"/>
              <a:t>Imagine the worst thing that could happen</a:t>
            </a:r>
          </a:p>
          <a:p>
            <a:pPr lvl="1"/>
            <a:r>
              <a:rPr lang="en-US" dirty="0"/>
              <a:t>Set up reporting and prepare to react</a:t>
            </a:r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27599CD-0DF4-4BED-A4A6-5F10D8DEABD1}"/>
              </a:ext>
            </a:extLst>
          </p:cNvPr>
          <p:cNvSpPr/>
          <p:nvPr/>
        </p:nvSpPr>
        <p:spPr>
          <a:xfrm>
            <a:off x="1647645" y="2439889"/>
            <a:ext cx="4209691" cy="2838090"/>
          </a:xfrm>
          <a:prstGeom prst="rect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D78C4BE-24C7-45AB-A800-D56AE10DF8F4}"/>
              </a:ext>
            </a:extLst>
          </p:cNvPr>
          <p:cNvSpPr/>
          <p:nvPr/>
        </p:nvSpPr>
        <p:spPr>
          <a:xfrm>
            <a:off x="1949569" y="2707307"/>
            <a:ext cx="2044461" cy="2053087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6DE079-7A6C-41E2-94E9-A8F76212B056}"/>
              </a:ext>
            </a:extLst>
          </p:cNvPr>
          <p:cNvSpPr txBox="1"/>
          <p:nvPr/>
        </p:nvSpPr>
        <p:spPr>
          <a:xfrm>
            <a:off x="2206682" y="4234184"/>
            <a:ext cx="15458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Core Userbase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BA37DD0-7B85-4D74-AD4E-90D6649F3544}"/>
              </a:ext>
            </a:extLst>
          </p:cNvPr>
          <p:cNvSpPr txBox="1"/>
          <p:nvPr/>
        </p:nvSpPr>
        <p:spPr>
          <a:xfrm>
            <a:off x="77460" y="2044588"/>
            <a:ext cx="1212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FPR = 0.1%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4FFD302-ECB4-4B67-94C4-F97193B3CAAC}"/>
              </a:ext>
            </a:extLst>
          </p:cNvPr>
          <p:cNvCxnSpPr>
            <a:cxnSpLocks/>
            <a:stCxn id="8" idx="3"/>
            <a:endCxn id="6" idx="1"/>
          </p:cNvCxnSpPr>
          <p:nvPr/>
        </p:nvCxnSpPr>
        <p:spPr>
          <a:xfrm>
            <a:off x="1289651" y="2229254"/>
            <a:ext cx="959322" cy="77872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6925AA01-4EA6-4278-9D5D-2D38183053DC}"/>
              </a:ext>
            </a:extLst>
          </p:cNvPr>
          <p:cNvSpPr/>
          <p:nvPr/>
        </p:nvSpPr>
        <p:spPr>
          <a:xfrm>
            <a:off x="3045124" y="3081385"/>
            <a:ext cx="707366" cy="691285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565FFD8-FF1E-4303-B63E-F0961038A3D5}"/>
              </a:ext>
            </a:extLst>
          </p:cNvPr>
          <p:cNvSpPr txBox="1"/>
          <p:nvPr/>
        </p:nvSpPr>
        <p:spPr>
          <a:xfrm>
            <a:off x="3094877" y="3518015"/>
            <a:ext cx="6078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Glasses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D9A169E-8E0E-4B7A-B09A-BE757BBD3B0D}"/>
              </a:ext>
            </a:extLst>
          </p:cNvPr>
          <p:cNvSpPr txBox="1"/>
          <p:nvPr/>
        </p:nvSpPr>
        <p:spPr>
          <a:xfrm>
            <a:off x="3146394" y="1675256"/>
            <a:ext cx="1425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FPR = 10.1%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9A978DD-1AC5-4825-8ADE-050E8240BCBB}"/>
              </a:ext>
            </a:extLst>
          </p:cNvPr>
          <p:cNvCxnSpPr>
            <a:cxnSpLocks/>
            <a:stCxn id="14" idx="2"/>
            <a:endCxn id="12" idx="0"/>
          </p:cNvCxnSpPr>
          <p:nvPr/>
        </p:nvCxnSpPr>
        <p:spPr>
          <a:xfrm flipH="1">
            <a:off x="3398807" y="2044588"/>
            <a:ext cx="460390" cy="103679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D5197E82-CE01-448D-99A0-60951ED187A3}"/>
              </a:ext>
            </a:extLst>
          </p:cNvPr>
          <p:cNvSpPr/>
          <p:nvPr/>
        </p:nvSpPr>
        <p:spPr>
          <a:xfrm>
            <a:off x="2359588" y="3084202"/>
            <a:ext cx="367632" cy="359274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87AFFD9-C8E3-48D0-A529-39F00C6F9E39}"/>
              </a:ext>
            </a:extLst>
          </p:cNvPr>
          <p:cNvCxnSpPr>
            <a:cxnSpLocks/>
            <a:endCxn id="21" idx="2"/>
          </p:cNvCxnSpPr>
          <p:nvPr/>
        </p:nvCxnSpPr>
        <p:spPr>
          <a:xfrm>
            <a:off x="838200" y="3063737"/>
            <a:ext cx="1521388" cy="20010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>
            <a:extLst>
              <a:ext uri="{FF2B5EF4-FFF2-40B4-BE49-F238E27FC236}">
                <a16:creationId xmlns:a16="http://schemas.microsoft.com/office/drawing/2014/main" id="{36A27DF8-F5CE-4359-9852-7B062F7E7DB2}"/>
              </a:ext>
            </a:extLst>
          </p:cNvPr>
          <p:cNvSpPr/>
          <p:nvPr/>
        </p:nvSpPr>
        <p:spPr>
          <a:xfrm>
            <a:off x="2831710" y="3308797"/>
            <a:ext cx="367632" cy="359274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8ABBC51-82EE-44A2-BCCA-0FFC501A9412}"/>
              </a:ext>
            </a:extLst>
          </p:cNvPr>
          <p:cNvCxnSpPr>
            <a:cxnSpLocks/>
            <a:endCxn id="27" idx="2"/>
          </p:cNvCxnSpPr>
          <p:nvPr/>
        </p:nvCxnSpPr>
        <p:spPr>
          <a:xfrm>
            <a:off x="838200" y="3488434"/>
            <a:ext cx="199351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>
            <a:extLst>
              <a:ext uri="{FF2B5EF4-FFF2-40B4-BE49-F238E27FC236}">
                <a16:creationId xmlns:a16="http://schemas.microsoft.com/office/drawing/2014/main" id="{7F956DED-E3C3-45E1-84C8-ECB312AA08F4}"/>
              </a:ext>
            </a:extLst>
          </p:cNvPr>
          <p:cNvSpPr/>
          <p:nvPr/>
        </p:nvSpPr>
        <p:spPr>
          <a:xfrm>
            <a:off x="2938417" y="3585775"/>
            <a:ext cx="367632" cy="359274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10B09C0-80FC-480C-B44C-33344DDB6C8C}"/>
              </a:ext>
            </a:extLst>
          </p:cNvPr>
          <p:cNvCxnSpPr>
            <a:cxnSpLocks/>
            <a:endCxn id="30" idx="2"/>
          </p:cNvCxnSpPr>
          <p:nvPr/>
        </p:nvCxnSpPr>
        <p:spPr>
          <a:xfrm flipV="1">
            <a:off x="910169" y="3765412"/>
            <a:ext cx="2028248" cy="14794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>
            <a:extLst>
              <a:ext uri="{FF2B5EF4-FFF2-40B4-BE49-F238E27FC236}">
                <a16:creationId xmlns:a16="http://schemas.microsoft.com/office/drawing/2014/main" id="{C6F39ED1-80B8-4558-A803-6BE8AC32004E}"/>
              </a:ext>
            </a:extLst>
          </p:cNvPr>
          <p:cNvSpPr/>
          <p:nvPr/>
        </p:nvSpPr>
        <p:spPr>
          <a:xfrm>
            <a:off x="3337492" y="4119919"/>
            <a:ext cx="151384" cy="147942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892DAB7-F8E6-4F8E-B3D2-6A6561ECDE11}"/>
              </a:ext>
            </a:extLst>
          </p:cNvPr>
          <p:cNvSpPr/>
          <p:nvPr/>
        </p:nvSpPr>
        <p:spPr>
          <a:xfrm>
            <a:off x="2433263" y="3824029"/>
            <a:ext cx="442980" cy="443832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50C6C045-E0A0-4EA8-921E-4902532EDA99}"/>
              </a:ext>
            </a:extLst>
          </p:cNvPr>
          <p:cNvCxnSpPr>
            <a:cxnSpLocks/>
          </p:cNvCxnSpPr>
          <p:nvPr/>
        </p:nvCxnSpPr>
        <p:spPr>
          <a:xfrm flipV="1">
            <a:off x="1006806" y="4080816"/>
            <a:ext cx="1446929" cy="1820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DB89CF22-F6C8-4169-84C6-73439224451D}"/>
              </a:ext>
            </a:extLst>
          </p:cNvPr>
          <p:cNvCxnSpPr>
            <a:cxnSpLocks/>
            <a:endCxn id="34" idx="3"/>
          </p:cNvCxnSpPr>
          <p:nvPr/>
        </p:nvCxnSpPr>
        <p:spPr>
          <a:xfrm flipV="1">
            <a:off x="1769312" y="4246195"/>
            <a:ext cx="1590350" cy="138821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98B90E1E-8009-4940-BA54-F3ABF501E13B}"/>
              </a:ext>
            </a:extLst>
          </p:cNvPr>
          <p:cNvSpPr txBox="1"/>
          <p:nvPr/>
        </p:nvSpPr>
        <p:spPr>
          <a:xfrm>
            <a:off x="200164" y="2784893"/>
            <a:ext cx="8997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Skin Tone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3516DC1-35FF-40B2-B085-03E27062A146}"/>
              </a:ext>
            </a:extLst>
          </p:cNvPr>
          <p:cNvSpPr txBox="1"/>
          <p:nvPr/>
        </p:nvSpPr>
        <p:spPr>
          <a:xfrm>
            <a:off x="198476" y="3203476"/>
            <a:ext cx="8997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Makeup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567528F-0522-4B99-8EBB-FC5A1724F7D8}"/>
              </a:ext>
            </a:extLst>
          </p:cNvPr>
          <p:cNvSpPr txBox="1"/>
          <p:nvPr/>
        </p:nvSpPr>
        <p:spPr>
          <a:xfrm>
            <a:off x="253518" y="3637272"/>
            <a:ext cx="8997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Age &lt; 13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7B66005-9D0D-44B0-9250-3518B7877CDE}"/>
              </a:ext>
            </a:extLst>
          </p:cNvPr>
          <p:cNvSpPr txBox="1"/>
          <p:nvPr/>
        </p:nvSpPr>
        <p:spPr>
          <a:xfrm>
            <a:off x="252187" y="4058956"/>
            <a:ext cx="8997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Backlight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77D0259-3A3F-4204-980C-C77E1217A2D2}"/>
              </a:ext>
            </a:extLst>
          </p:cNvPr>
          <p:cNvSpPr txBox="1"/>
          <p:nvPr/>
        </p:nvSpPr>
        <p:spPr>
          <a:xfrm>
            <a:off x="1098180" y="5644216"/>
            <a:ext cx="1778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Something you never thought of…</a:t>
            </a:r>
          </a:p>
        </p:txBody>
      </p:sp>
    </p:spTree>
    <p:extLst>
      <p:ext uri="{BB962C8B-B14F-4D97-AF65-F5344CB8AC3E}">
        <p14:creationId xmlns:p14="http://schemas.microsoft.com/office/powerpoint/2010/main" val="164984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 animBg="1"/>
      <p:bldP spid="13" grpId="0"/>
      <p:bldP spid="14" grpId="0"/>
      <p:bldP spid="21" grpId="0" animBg="1"/>
      <p:bldP spid="27" grpId="0" animBg="1"/>
      <p:bldP spid="30" grpId="0" animBg="1"/>
      <p:bldP spid="34" grpId="0" animBg="1"/>
      <p:bldP spid="35" grpId="0" animBg="1"/>
      <p:bldP spid="42" grpId="0"/>
      <p:bldP spid="43" grpId="0"/>
      <p:bldP spid="44" grpId="0"/>
      <p:bldP spid="45" grpId="0"/>
      <p:bldP spid="4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angle 66">
            <a:extLst>
              <a:ext uri="{FF2B5EF4-FFF2-40B4-BE49-F238E27FC236}">
                <a16:creationId xmlns:a16="http://schemas.microsoft.com/office/drawing/2014/main" id="{2BF77873-EF1D-407D-AD54-38BA2546BE8F}"/>
              </a:ext>
            </a:extLst>
          </p:cNvPr>
          <p:cNvSpPr/>
          <p:nvPr/>
        </p:nvSpPr>
        <p:spPr>
          <a:xfrm>
            <a:off x="1225064" y="1725310"/>
            <a:ext cx="1963692" cy="167247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B8AD8C-1EEF-49FF-B397-3142AE744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725" y="463407"/>
            <a:ext cx="3436544" cy="617771"/>
          </a:xfrm>
        </p:spPr>
        <p:txBody>
          <a:bodyPr>
            <a:normAutofit fontScale="90000"/>
          </a:bodyPr>
          <a:lstStyle/>
          <a:p>
            <a:r>
              <a:rPr lang="en-US" dirty="0"/>
              <a:t>Ranking Flow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020338-1915-45BE-9BBE-2DBFE5CC1F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Grayscal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6100" y="2066832"/>
            <a:ext cx="810344" cy="837227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679F24C-E3B8-4CE8-8D2E-21F0C40E47BF}"/>
              </a:ext>
            </a:extLst>
          </p:cNvPr>
          <p:cNvCxnSpPr>
            <a:cxnSpLocks/>
          </p:cNvCxnSpPr>
          <p:nvPr/>
        </p:nvCxnSpPr>
        <p:spPr>
          <a:xfrm flipH="1" flipV="1">
            <a:off x="7388686" y="2648536"/>
            <a:ext cx="1132114" cy="1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C69ED2B-7442-4497-B40C-EAEFE661066C}"/>
              </a:ext>
            </a:extLst>
          </p:cNvPr>
          <p:cNvCxnSpPr>
            <a:cxnSpLocks/>
          </p:cNvCxnSpPr>
          <p:nvPr/>
        </p:nvCxnSpPr>
        <p:spPr>
          <a:xfrm flipH="1">
            <a:off x="3234231" y="2663874"/>
            <a:ext cx="2381874" cy="952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1BB8ADF0-0B4A-4F7D-9E18-4EA856481885}"/>
              </a:ext>
            </a:extLst>
          </p:cNvPr>
          <p:cNvSpPr txBox="1"/>
          <p:nvPr/>
        </p:nvSpPr>
        <p:spPr>
          <a:xfrm>
            <a:off x="7693486" y="2365507"/>
            <a:ext cx="762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Query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C669DD5-3F5F-47C6-8CE3-AEAC4B9B4B4C}"/>
              </a:ext>
            </a:extLst>
          </p:cNvPr>
          <p:cNvSpPr txBox="1"/>
          <p:nvPr/>
        </p:nvSpPr>
        <p:spPr>
          <a:xfrm>
            <a:off x="3680563" y="2319175"/>
            <a:ext cx="15013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Query</a:t>
            </a:r>
          </a:p>
          <a:p>
            <a:pPr algn="ctr"/>
            <a:r>
              <a:rPr lang="en-US" dirty="0"/>
              <a:t>Interpretation</a:t>
            </a:r>
          </a:p>
        </p:txBody>
      </p:sp>
      <p:sp>
        <p:nvSpPr>
          <p:cNvPr id="12" name="Cylinder 11">
            <a:extLst>
              <a:ext uri="{FF2B5EF4-FFF2-40B4-BE49-F238E27FC236}">
                <a16:creationId xmlns:a16="http://schemas.microsoft.com/office/drawing/2014/main" id="{B58D5FF4-9177-4050-AE63-F331198861C2}"/>
              </a:ext>
            </a:extLst>
          </p:cNvPr>
          <p:cNvSpPr/>
          <p:nvPr/>
        </p:nvSpPr>
        <p:spPr>
          <a:xfrm>
            <a:off x="2302582" y="2033257"/>
            <a:ext cx="685800" cy="571836"/>
          </a:xfrm>
          <a:prstGeom prst="can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4D881E2-F073-417B-8137-1B6DB597EB03}"/>
              </a:ext>
            </a:extLst>
          </p:cNvPr>
          <p:cNvCxnSpPr>
            <a:cxnSpLocks/>
          </p:cNvCxnSpPr>
          <p:nvPr/>
        </p:nvCxnSpPr>
        <p:spPr>
          <a:xfrm>
            <a:off x="2176930" y="3558184"/>
            <a:ext cx="0" cy="970275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835C8852-F7C8-4DE6-B68C-FFF56EDB5C51}"/>
              </a:ext>
            </a:extLst>
          </p:cNvPr>
          <p:cNvSpPr/>
          <p:nvPr/>
        </p:nvSpPr>
        <p:spPr>
          <a:xfrm>
            <a:off x="1105172" y="4745859"/>
            <a:ext cx="2100428" cy="115420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Ranker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8147250-7347-4418-8F83-8AA26829D250}"/>
              </a:ext>
            </a:extLst>
          </p:cNvPr>
          <p:cNvCxnSpPr>
            <a:cxnSpLocks/>
          </p:cNvCxnSpPr>
          <p:nvPr/>
        </p:nvCxnSpPr>
        <p:spPr>
          <a:xfrm>
            <a:off x="3472542" y="5355772"/>
            <a:ext cx="4691742" cy="1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35">
            <a:extLst>
              <a:ext uri="{FF2B5EF4-FFF2-40B4-BE49-F238E27FC236}">
                <a16:creationId xmlns:a16="http://schemas.microsoft.com/office/drawing/2014/main" id="{6ECFDA83-AF80-490E-9596-93E1798202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20801" y="4073078"/>
            <a:ext cx="1635570" cy="2139339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CF5DB212-6ABD-48E5-8830-A07088F8F3AA}"/>
              </a:ext>
            </a:extLst>
          </p:cNvPr>
          <p:cNvSpPr txBox="1"/>
          <p:nvPr/>
        </p:nvSpPr>
        <p:spPr>
          <a:xfrm>
            <a:off x="1411757" y="1706270"/>
            <a:ext cx="1538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Query Engines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00C3332B-8DE0-44D2-BDB8-61057D1A3523}"/>
              </a:ext>
            </a:extLst>
          </p:cNvPr>
          <p:cNvCxnSpPr>
            <a:cxnSpLocks/>
          </p:cNvCxnSpPr>
          <p:nvPr/>
        </p:nvCxnSpPr>
        <p:spPr>
          <a:xfrm>
            <a:off x="9461272" y="3146087"/>
            <a:ext cx="0" cy="628251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BA69C9E6-A9AE-46E9-B489-D144F71421D2}"/>
              </a:ext>
            </a:extLst>
          </p:cNvPr>
          <p:cNvSpPr txBox="1"/>
          <p:nvPr/>
        </p:nvSpPr>
        <p:spPr>
          <a:xfrm>
            <a:off x="8974769" y="3251594"/>
            <a:ext cx="973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Interact</a:t>
            </a:r>
          </a:p>
        </p:txBody>
      </p:sp>
      <p:pic>
        <p:nvPicPr>
          <p:cNvPr id="44" name="Picture 20" descr="Image result for google home image">
            <a:extLst>
              <a:ext uri="{FF2B5EF4-FFF2-40B4-BE49-F238E27FC236}">
                <a16:creationId xmlns:a16="http://schemas.microsoft.com/office/drawing/2014/main" id="{98E3FF6E-698E-4376-B7DD-726F6FEBC9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alphaModFix amt="9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encilGrayscal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4117" y="1913945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Cylinder 44">
            <a:extLst>
              <a:ext uri="{FF2B5EF4-FFF2-40B4-BE49-F238E27FC236}">
                <a16:creationId xmlns:a16="http://schemas.microsoft.com/office/drawing/2014/main" id="{E4CC6FEC-129A-413C-85D2-A1B66BDB7296}"/>
              </a:ext>
            </a:extLst>
          </p:cNvPr>
          <p:cNvSpPr/>
          <p:nvPr/>
        </p:nvSpPr>
        <p:spPr>
          <a:xfrm>
            <a:off x="1495249" y="2033257"/>
            <a:ext cx="685800" cy="571836"/>
          </a:xfrm>
          <a:prstGeom prst="can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Cylinder 45">
            <a:extLst>
              <a:ext uri="{FF2B5EF4-FFF2-40B4-BE49-F238E27FC236}">
                <a16:creationId xmlns:a16="http://schemas.microsoft.com/office/drawing/2014/main" id="{31259A54-A193-4BEF-A71D-2EB8C54086B8}"/>
              </a:ext>
            </a:extLst>
          </p:cNvPr>
          <p:cNvSpPr/>
          <p:nvPr/>
        </p:nvSpPr>
        <p:spPr>
          <a:xfrm>
            <a:off x="2319272" y="2687516"/>
            <a:ext cx="685800" cy="571836"/>
          </a:xfrm>
          <a:prstGeom prst="can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Cylinder 46">
            <a:extLst>
              <a:ext uri="{FF2B5EF4-FFF2-40B4-BE49-F238E27FC236}">
                <a16:creationId xmlns:a16="http://schemas.microsoft.com/office/drawing/2014/main" id="{47774FCE-7158-4FF8-BAA8-66CF76CCE02D}"/>
              </a:ext>
            </a:extLst>
          </p:cNvPr>
          <p:cNvSpPr/>
          <p:nvPr/>
        </p:nvSpPr>
        <p:spPr>
          <a:xfrm>
            <a:off x="1491129" y="2679588"/>
            <a:ext cx="685800" cy="571836"/>
          </a:xfrm>
          <a:prstGeom prst="can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B3351FE-8ECB-406C-B68A-BFE73CBB25EB}"/>
              </a:ext>
            </a:extLst>
          </p:cNvPr>
          <p:cNvSpPr txBox="1"/>
          <p:nvPr/>
        </p:nvSpPr>
        <p:spPr>
          <a:xfrm>
            <a:off x="1690642" y="3620286"/>
            <a:ext cx="9725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Best</a:t>
            </a:r>
          </a:p>
          <a:p>
            <a:pPr algn="ctr"/>
            <a:r>
              <a:rPr lang="en-US" dirty="0"/>
              <a:t>Answers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CFBDCE8-1CBE-489C-A3E9-E509A99BD9FE}"/>
              </a:ext>
            </a:extLst>
          </p:cNvPr>
          <p:cNvSpPr txBox="1"/>
          <p:nvPr/>
        </p:nvSpPr>
        <p:spPr>
          <a:xfrm>
            <a:off x="9479697" y="271078"/>
            <a:ext cx="936154" cy="1477328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Text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Speech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Movie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Product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Content</a:t>
            </a: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DD70499B-B8B9-48B7-9E05-51DAF908DDE2}"/>
              </a:ext>
            </a:extLst>
          </p:cNvPr>
          <p:cNvCxnSpPr>
            <a:stCxn id="51" idx="1"/>
            <a:endCxn id="10" idx="0"/>
          </p:cNvCxnSpPr>
          <p:nvPr/>
        </p:nvCxnSpPr>
        <p:spPr>
          <a:xfrm flipH="1">
            <a:off x="8074937" y="1009742"/>
            <a:ext cx="1404760" cy="1355765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713E7F49-6474-42F2-B71D-AEC26091E612}"/>
              </a:ext>
            </a:extLst>
          </p:cNvPr>
          <p:cNvSpPr txBox="1"/>
          <p:nvPr/>
        </p:nvSpPr>
        <p:spPr>
          <a:xfrm>
            <a:off x="6200532" y="894268"/>
            <a:ext cx="1744260" cy="36933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Query Triggering</a:t>
            </a: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55E4B24C-4AB9-489C-AAFE-6E731FD0DEF7}"/>
              </a:ext>
            </a:extLst>
          </p:cNvPr>
          <p:cNvCxnSpPr>
            <a:cxnSpLocks/>
            <a:stCxn id="54" idx="2"/>
          </p:cNvCxnSpPr>
          <p:nvPr/>
        </p:nvCxnSpPr>
        <p:spPr>
          <a:xfrm flipH="1">
            <a:off x="6662446" y="1263600"/>
            <a:ext cx="410216" cy="94154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046C3023-FF87-4180-BD9F-8ECD690CD3C1}"/>
              </a:ext>
            </a:extLst>
          </p:cNvPr>
          <p:cNvSpPr txBox="1"/>
          <p:nvPr/>
        </p:nvSpPr>
        <p:spPr>
          <a:xfrm>
            <a:off x="4136036" y="737288"/>
            <a:ext cx="1524135" cy="92333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Topic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Parameters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Augmentation</a:t>
            </a: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17DFB5A4-6EA4-41B2-9972-4BE7B0B0DF30}"/>
              </a:ext>
            </a:extLst>
          </p:cNvPr>
          <p:cNvCxnSpPr>
            <a:cxnSpLocks/>
            <a:stCxn id="59" idx="2"/>
            <a:endCxn id="11" idx="0"/>
          </p:cNvCxnSpPr>
          <p:nvPr/>
        </p:nvCxnSpPr>
        <p:spPr>
          <a:xfrm flipH="1">
            <a:off x="4431249" y="1660618"/>
            <a:ext cx="466855" cy="658557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F7913887-5670-473B-B67B-CF0C9AB7D301}"/>
              </a:ext>
            </a:extLst>
          </p:cNvPr>
          <p:cNvSpPr txBox="1"/>
          <p:nvPr/>
        </p:nvSpPr>
        <p:spPr>
          <a:xfrm>
            <a:off x="8487233" y="6148870"/>
            <a:ext cx="1702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User Experience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FAA1E7EC-3302-425E-8239-C9D21C5F2B47}"/>
              </a:ext>
            </a:extLst>
          </p:cNvPr>
          <p:cNvSpPr txBox="1"/>
          <p:nvPr/>
        </p:nvSpPr>
        <p:spPr>
          <a:xfrm>
            <a:off x="5111665" y="5027118"/>
            <a:ext cx="9725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Top N</a:t>
            </a:r>
          </a:p>
          <a:p>
            <a:pPr algn="ctr"/>
            <a:r>
              <a:rPr lang="en-US" dirty="0"/>
              <a:t>Answers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A9E72BFE-24C4-4EDD-8B0A-2161D1AE8F9B}"/>
              </a:ext>
            </a:extLst>
          </p:cNvPr>
          <p:cNvSpPr txBox="1"/>
          <p:nvPr/>
        </p:nvSpPr>
        <p:spPr>
          <a:xfrm>
            <a:off x="3776696" y="3507324"/>
            <a:ext cx="2794996" cy="92333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Task Specific Solutions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Domain Specific Answers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Focused (or Legacy) Indexes</a:t>
            </a:r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65AFC6EB-EED0-469D-9DD6-FF189A3562F1}"/>
              </a:ext>
            </a:extLst>
          </p:cNvPr>
          <p:cNvCxnSpPr>
            <a:cxnSpLocks/>
            <a:stCxn id="69" idx="1"/>
          </p:cNvCxnSpPr>
          <p:nvPr/>
        </p:nvCxnSpPr>
        <p:spPr>
          <a:xfrm flipH="1" flipV="1">
            <a:off x="3072350" y="3266745"/>
            <a:ext cx="704346" cy="70224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637D4C1A-523B-4909-8193-87E9D1F085F8}"/>
              </a:ext>
            </a:extLst>
          </p:cNvPr>
          <p:cNvSpPr txBox="1"/>
          <p:nvPr/>
        </p:nvSpPr>
        <p:spPr>
          <a:xfrm>
            <a:off x="3633574" y="6112646"/>
            <a:ext cx="4022286" cy="646331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Maximize objective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History, user, context,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etc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…</a:t>
            </a: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50F67D60-1318-4427-9EE5-0FBB5416963B}"/>
              </a:ext>
            </a:extLst>
          </p:cNvPr>
          <p:cNvCxnSpPr>
            <a:cxnSpLocks/>
            <a:stCxn id="73" idx="1"/>
          </p:cNvCxnSpPr>
          <p:nvPr/>
        </p:nvCxnSpPr>
        <p:spPr>
          <a:xfrm flipH="1" flipV="1">
            <a:off x="3186894" y="5881011"/>
            <a:ext cx="446680" cy="554801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2BAE9B2C-2733-4EC6-92F5-7026592B93AD}"/>
              </a:ext>
            </a:extLst>
          </p:cNvPr>
          <p:cNvSpPr/>
          <p:nvPr/>
        </p:nvSpPr>
        <p:spPr>
          <a:xfrm>
            <a:off x="3827239" y="2873173"/>
            <a:ext cx="12041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&amp; Planning</a:t>
            </a:r>
          </a:p>
        </p:txBody>
      </p:sp>
    </p:spTree>
    <p:extLst>
      <p:ext uri="{BB962C8B-B14F-4D97-AF65-F5344CB8AC3E}">
        <p14:creationId xmlns:p14="http://schemas.microsoft.com/office/powerpoint/2010/main" val="13220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11" grpId="0"/>
      <p:bldP spid="12" grpId="0" animBg="1"/>
      <p:bldP spid="16" grpId="0" animBg="1"/>
      <p:bldP spid="37" grpId="0"/>
      <p:bldP spid="42" grpId="0"/>
      <p:bldP spid="45" grpId="0" animBg="1"/>
      <p:bldP spid="46" grpId="0" animBg="1"/>
      <p:bldP spid="47" grpId="0" animBg="1"/>
      <p:bldP spid="49" grpId="0"/>
      <p:bldP spid="51" grpId="0" animBg="1"/>
      <p:bldP spid="54" grpId="0" animBg="1"/>
      <p:bldP spid="59" grpId="0" animBg="1"/>
      <p:bldP spid="65" grpId="0"/>
      <p:bldP spid="66" grpId="0"/>
      <p:bldP spid="69" grpId="0" animBg="1"/>
      <p:bldP spid="73" grpId="0" animBg="1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8D7EF-2672-4C95-BB3D-C4E6487AD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396" y="132176"/>
            <a:ext cx="7090026" cy="943652"/>
          </a:xfrm>
        </p:spPr>
        <p:txBody>
          <a:bodyPr>
            <a:normAutofit fontScale="90000"/>
          </a:bodyPr>
          <a:lstStyle/>
          <a:p>
            <a:r>
              <a:rPr lang="en-US" dirty="0"/>
              <a:t>One way of Evaluating Ranking:</a:t>
            </a:r>
            <a:br>
              <a:rPr lang="en-US" dirty="0"/>
            </a:br>
            <a:r>
              <a:rPr lang="en-US" dirty="0"/>
              <a:t>Mean Average Precision</a:t>
            </a:r>
          </a:p>
        </p:txBody>
      </p:sp>
      <p:sp>
        <p:nvSpPr>
          <p:cNvPr id="5" name="Rectangle: Folded Corner 4">
            <a:extLst>
              <a:ext uri="{FF2B5EF4-FFF2-40B4-BE49-F238E27FC236}">
                <a16:creationId xmlns:a16="http://schemas.microsoft.com/office/drawing/2014/main" id="{22211D02-4C85-4C22-9C26-11BEDEDBE82C}"/>
              </a:ext>
            </a:extLst>
          </p:cNvPr>
          <p:cNvSpPr/>
          <p:nvPr/>
        </p:nvSpPr>
        <p:spPr>
          <a:xfrm>
            <a:off x="1233341" y="3167742"/>
            <a:ext cx="326571" cy="522515"/>
          </a:xfrm>
          <a:prstGeom prst="foldedCorner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6" name="Rectangle: Folded Corner 5">
            <a:extLst>
              <a:ext uri="{FF2B5EF4-FFF2-40B4-BE49-F238E27FC236}">
                <a16:creationId xmlns:a16="http://schemas.microsoft.com/office/drawing/2014/main" id="{C44A87AF-651F-4B4D-9716-E8E3B15A4C3E}"/>
              </a:ext>
            </a:extLst>
          </p:cNvPr>
          <p:cNvSpPr/>
          <p:nvPr/>
        </p:nvSpPr>
        <p:spPr>
          <a:xfrm>
            <a:off x="3056776" y="1284514"/>
            <a:ext cx="326571" cy="522515"/>
          </a:xfrm>
          <a:prstGeom prst="foldedCorner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7" name="Rectangle: Folded Corner 6">
            <a:extLst>
              <a:ext uri="{FF2B5EF4-FFF2-40B4-BE49-F238E27FC236}">
                <a16:creationId xmlns:a16="http://schemas.microsoft.com/office/drawing/2014/main" id="{320B114F-F1DE-4F90-A71D-B0E2F9D7B1D6}"/>
              </a:ext>
            </a:extLst>
          </p:cNvPr>
          <p:cNvSpPr/>
          <p:nvPr/>
        </p:nvSpPr>
        <p:spPr>
          <a:xfrm>
            <a:off x="3056775" y="2021339"/>
            <a:ext cx="326571" cy="522515"/>
          </a:xfrm>
          <a:prstGeom prst="foldedCorner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8" name="Rectangle: Folded Corner 7">
            <a:extLst>
              <a:ext uri="{FF2B5EF4-FFF2-40B4-BE49-F238E27FC236}">
                <a16:creationId xmlns:a16="http://schemas.microsoft.com/office/drawing/2014/main" id="{4778F7B5-AA07-4700-8C6A-ACE3DDE2476A}"/>
              </a:ext>
            </a:extLst>
          </p:cNvPr>
          <p:cNvSpPr/>
          <p:nvPr/>
        </p:nvSpPr>
        <p:spPr>
          <a:xfrm>
            <a:off x="3056774" y="2812593"/>
            <a:ext cx="326571" cy="522515"/>
          </a:xfrm>
          <a:prstGeom prst="foldedCorner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9" name="Rectangle: Folded Corner 8">
            <a:extLst>
              <a:ext uri="{FF2B5EF4-FFF2-40B4-BE49-F238E27FC236}">
                <a16:creationId xmlns:a16="http://schemas.microsoft.com/office/drawing/2014/main" id="{E170906C-2FF4-409E-9BA9-C1945ACC8FE9}"/>
              </a:ext>
            </a:extLst>
          </p:cNvPr>
          <p:cNvSpPr/>
          <p:nvPr/>
        </p:nvSpPr>
        <p:spPr>
          <a:xfrm>
            <a:off x="3056774" y="3603847"/>
            <a:ext cx="326571" cy="522515"/>
          </a:xfrm>
          <a:prstGeom prst="foldedCorner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0" name="Rectangle: Folded Corner 9">
            <a:extLst>
              <a:ext uri="{FF2B5EF4-FFF2-40B4-BE49-F238E27FC236}">
                <a16:creationId xmlns:a16="http://schemas.microsoft.com/office/drawing/2014/main" id="{A7B19E4C-893F-421F-BCBF-4E5BBCAA161A}"/>
              </a:ext>
            </a:extLst>
          </p:cNvPr>
          <p:cNvSpPr/>
          <p:nvPr/>
        </p:nvSpPr>
        <p:spPr>
          <a:xfrm>
            <a:off x="3056774" y="4395100"/>
            <a:ext cx="326571" cy="522515"/>
          </a:xfrm>
          <a:prstGeom prst="foldedCorner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1" name="Rectangle: Folded Corner 10">
            <a:extLst>
              <a:ext uri="{FF2B5EF4-FFF2-40B4-BE49-F238E27FC236}">
                <a16:creationId xmlns:a16="http://schemas.microsoft.com/office/drawing/2014/main" id="{6162A9DE-1BCC-4B24-A8B3-3EA457EDFFEC}"/>
              </a:ext>
            </a:extLst>
          </p:cNvPr>
          <p:cNvSpPr/>
          <p:nvPr/>
        </p:nvSpPr>
        <p:spPr>
          <a:xfrm>
            <a:off x="3056774" y="5230124"/>
            <a:ext cx="326571" cy="522515"/>
          </a:xfrm>
          <a:prstGeom prst="foldedCorner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2" name="Rectangle: Folded Corner 11">
            <a:extLst>
              <a:ext uri="{FF2B5EF4-FFF2-40B4-BE49-F238E27FC236}">
                <a16:creationId xmlns:a16="http://schemas.microsoft.com/office/drawing/2014/main" id="{5F3C4192-5EA7-42B2-9E65-65A46BD17267}"/>
              </a:ext>
            </a:extLst>
          </p:cNvPr>
          <p:cNvSpPr/>
          <p:nvPr/>
        </p:nvSpPr>
        <p:spPr>
          <a:xfrm>
            <a:off x="5408090" y="1222602"/>
            <a:ext cx="326571" cy="522515"/>
          </a:xfrm>
          <a:prstGeom prst="foldedCorner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3" name="Rectangle: Folded Corner 12">
            <a:extLst>
              <a:ext uri="{FF2B5EF4-FFF2-40B4-BE49-F238E27FC236}">
                <a16:creationId xmlns:a16="http://schemas.microsoft.com/office/drawing/2014/main" id="{60FA531F-47DF-4A1A-A5CD-D9C3AD288E91}"/>
              </a:ext>
            </a:extLst>
          </p:cNvPr>
          <p:cNvSpPr/>
          <p:nvPr/>
        </p:nvSpPr>
        <p:spPr>
          <a:xfrm>
            <a:off x="5408086" y="3598062"/>
            <a:ext cx="326571" cy="522515"/>
          </a:xfrm>
          <a:prstGeom prst="foldedCorner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4" name="Rectangle: Folded Corner 13">
            <a:extLst>
              <a:ext uri="{FF2B5EF4-FFF2-40B4-BE49-F238E27FC236}">
                <a16:creationId xmlns:a16="http://schemas.microsoft.com/office/drawing/2014/main" id="{B05B7E4B-453C-49AF-8D07-CE7E79E99102}"/>
              </a:ext>
            </a:extLst>
          </p:cNvPr>
          <p:cNvSpPr/>
          <p:nvPr/>
        </p:nvSpPr>
        <p:spPr>
          <a:xfrm>
            <a:off x="5408087" y="2010906"/>
            <a:ext cx="326571" cy="522515"/>
          </a:xfrm>
          <a:prstGeom prst="foldedCorner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5" name="Rectangle: Folded Corner 14">
            <a:extLst>
              <a:ext uri="{FF2B5EF4-FFF2-40B4-BE49-F238E27FC236}">
                <a16:creationId xmlns:a16="http://schemas.microsoft.com/office/drawing/2014/main" id="{95483BC1-E1BF-492E-8A53-34BE0B5648A2}"/>
              </a:ext>
            </a:extLst>
          </p:cNvPr>
          <p:cNvSpPr/>
          <p:nvPr/>
        </p:nvSpPr>
        <p:spPr>
          <a:xfrm>
            <a:off x="5408086" y="5230123"/>
            <a:ext cx="326571" cy="522515"/>
          </a:xfrm>
          <a:prstGeom prst="foldedCorner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6" name="Rectangle: Folded Corner 15">
            <a:extLst>
              <a:ext uri="{FF2B5EF4-FFF2-40B4-BE49-F238E27FC236}">
                <a16:creationId xmlns:a16="http://schemas.microsoft.com/office/drawing/2014/main" id="{82671BB4-BECC-42E3-B52A-926365EFF512}"/>
              </a:ext>
            </a:extLst>
          </p:cNvPr>
          <p:cNvSpPr/>
          <p:nvPr/>
        </p:nvSpPr>
        <p:spPr>
          <a:xfrm>
            <a:off x="5408086" y="2824044"/>
            <a:ext cx="326571" cy="522515"/>
          </a:xfrm>
          <a:prstGeom prst="foldedCorner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7" name="Rectangle: Folded Corner 16">
            <a:extLst>
              <a:ext uri="{FF2B5EF4-FFF2-40B4-BE49-F238E27FC236}">
                <a16:creationId xmlns:a16="http://schemas.microsoft.com/office/drawing/2014/main" id="{30205117-0B2A-4AF3-B199-03B4F1D846C8}"/>
              </a:ext>
            </a:extLst>
          </p:cNvPr>
          <p:cNvSpPr/>
          <p:nvPr/>
        </p:nvSpPr>
        <p:spPr>
          <a:xfrm>
            <a:off x="5408086" y="4381719"/>
            <a:ext cx="326571" cy="522515"/>
          </a:xfrm>
          <a:prstGeom prst="foldedCorner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D4820E3-F644-4A74-A4AC-094382AC3AAB}"/>
              </a:ext>
            </a:extLst>
          </p:cNvPr>
          <p:cNvSpPr txBox="1"/>
          <p:nvPr/>
        </p:nvSpPr>
        <p:spPr>
          <a:xfrm>
            <a:off x="1015177" y="3690257"/>
            <a:ext cx="762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Query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57A7AC0-1AD0-4F48-9201-5EF451C58B96}"/>
              </a:ext>
            </a:extLst>
          </p:cNvPr>
          <p:cNvSpPr txBox="1"/>
          <p:nvPr/>
        </p:nvSpPr>
        <p:spPr>
          <a:xfrm>
            <a:off x="2733772" y="5834743"/>
            <a:ext cx="9725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Possible</a:t>
            </a:r>
          </a:p>
          <a:p>
            <a:pPr algn="ctr"/>
            <a:r>
              <a:rPr lang="en-US" dirty="0"/>
              <a:t>Answers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CCBCE47-FACA-471D-BE1B-0F45FCD1A7D2}"/>
              </a:ext>
            </a:extLst>
          </p:cNvPr>
          <p:cNvSpPr txBox="1"/>
          <p:nvPr/>
        </p:nvSpPr>
        <p:spPr>
          <a:xfrm>
            <a:off x="5085084" y="5834743"/>
            <a:ext cx="9725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Ranked</a:t>
            </a:r>
          </a:p>
          <a:p>
            <a:pPr algn="ctr"/>
            <a:r>
              <a:rPr lang="en-US" dirty="0"/>
              <a:t>Answers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F24EF20-CF7D-41D2-9232-78695E643486}"/>
              </a:ext>
            </a:extLst>
          </p:cNvPr>
          <p:cNvSpPr txBox="1"/>
          <p:nvPr/>
        </p:nvSpPr>
        <p:spPr>
          <a:xfrm>
            <a:off x="3043187" y="1548303"/>
            <a:ext cx="3401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.5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A483A68-6E94-45E8-98E1-DFD0C647DFD6}"/>
              </a:ext>
            </a:extLst>
          </p:cNvPr>
          <p:cNvSpPr txBox="1"/>
          <p:nvPr/>
        </p:nvSpPr>
        <p:spPr>
          <a:xfrm>
            <a:off x="3043187" y="2288774"/>
            <a:ext cx="3401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.9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7386EAE-817F-4867-A983-4E99B6C5F25D}"/>
              </a:ext>
            </a:extLst>
          </p:cNvPr>
          <p:cNvSpPr txBox="1"/>
          <p:nvPr/>
        </p:nvSpPr>
        <p:spPr>
          <a:xfrm>
            <a:off x="3032301" y="4670852"/>
            <a:ext cx="3401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.4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F01B845-AE42-4BE2-987D-EDCF8A32204B}"/>
              </a:ext>
            </a:extLst>
          </p:cNvPr>
          <p:cNvSpPr txBox="1"/>
          <p:nvPr/>
        </p:nvSpPr>
        <p:spPr>
          <a:xfrm>
            <a:off x="3032301" y="3071601"/>
            <a:ext cx="3401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.8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124A70F-2EC7-45DE-B9AE-77CCA2F4F1C2}"/>
              </a:ext>
            </a:extLst>
          </p:cNvPr>
          <p:cNvSpPr txBox="1"/>
          <p:nvPr/>
        </p:nvSpPr>
        <p:spPr>
          <a:xfrm>
            <a:off x="3032301" y="3856402"/>
            <a:ext cx="3401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E5115EE-02E2-4511-B16C-D3BC9028C6CD}"/>
              </a:ext>
            </a:extLst>
          </p:cNvPr>
          <p:cNvSpPr txBox="1"/>
          <p:nvPr/>
        </p:nvSpPr>
        <p:spPr>
          <a:xfrm>
            <a:off x="3032301" y="5484903"/>
            <a:ext cx="3401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.7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9FB34617-D9E1-4E77-A79F-5B660F3B5EF7}"/>
              </a:ext>
            </a:extLst>
          </p:cNvPr>
          <p:cNvCxnSpPr>
            <a:cxnSpLocks/>
            <a:stCxn id="6" idx="3"/>
            <a:endCxn id="13" idx="1"/>
          </p:cNvCxnSpPr>
          <p:nvPr/>
        </p:nvCxnSpPr>
        <p:spPr>
          <a:xfrm>
            <a:off x="3383347" y="1545772"/>
            <a:ext cx="2024739" cy="2313548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35B1C34A-AE39-4BEE-9D15-4D6FBD524835}"/>
              </a:ext>
            </a:extLst>
          </p:cNvPr>
          <p:cNvCxnSpPr>
            <a:cxnSpLocks/>
            <a:stCxn id="7" idx="3"/>
            <a:endCxn id="12" idx="1"/>
          </p:cNvCxnSpPr>
          <p:nvPr/>
        </p:nvCxnSpPr>
        <p:spPr>
          <a:xfrm flipV="1">
            <a:off x="3383346" y="1483860"/>
            <a:ext cx="2024744" cy="798737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57419B3D-18A2-4B3E-B742-36DC9ACF988A}"/>
              </a:ext>
            </a:extLst>
          </p:cNvPr>
          <p:cNvCxnSpPr>
            <a:cxnSpLocks/>
            <a:stCxn id="8" idx="3"/>
            <a:endCxn id="14" idx="1"/>
          </p:cNvCxnSpPr>
          <p:nvPr/>
        </p:nvCxnSpPr>
        <p:spPr>
          <a:xfrm flipV="1">
            <a:off x="3383345" y="2272164"/>
            <a:ext cx="2024742" cy="801687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A0652934-7DE5-4819-A0FA-B42A37F156F1}"/>
              </a:ext>
            </a:extLst>
          </p:cNvPr>
          <p:cNvCxnSpPr>
            <a:cxnSpLocks/>
            <a:stCxn id="9" idx="3"/>
            <a:endCxn id="15" idx="1"/>
          </p:cNvCxnSpPr>
          <p:nvPr/>
        </p:nvCxnSpPr>
        <p:spPr>
          <a:xfrm>
            <a:off x="3383345" y="3865105"/>
            <a:ext cx="2024741" cy="1626276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466935C5-FF93-4335-A118-95FDA3FE29FB}"/>
              </a:ext>
            </a:extLst>
          </p:cNvPr>
          <p:cNvCxnSpPr>
            <a:cxnSpLocks/>
            <a:stCxn id="10" idx="3"/>
            <a:endCxn id="17" idx="1"/>
          </p:cNvCxnSpPr>
          <p:nvPr/>
        </p:nvCxnSpPr>
        <p:spPr>
          <a:xfrm flipV="1">
            <a:off x="3383345" y="4642977"/>
            <a:ext cx="2024741" cy="13381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E052F9A6-BB89-407E-8966-8F26250781D5}"/>
              </a:ext>
            </a:extLst>
          </p:cNvPr>
          <p:cNvCxnSpPr>
            <a:cxnSpLocks/>
            <a:stCxn id="11" idx="3"/>
            <a:endCxn id="16" idx="1"/>
          </p:cNvCxnSpPr>
          <p:nvPr/>
        </p:nvCxnSpPr>
        <p:spPr>
          <a:xfrm flipV="1">
            <a:off x="3383345" y="3085302"/>
            <a:ext cx="2024741" cy="240608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CDD7195A-50EA-423A-BE35-D82AD5BF07D9}"/>
                  </a:ext>
                </a:extLst>
              </p:cNvPr>
              <p:cNvSpPr txBox="1"/>
              <p:nvPr/>
            </p:nvSpPr>
            <p:spPr>
              <a:xfrm>
                <a:off x="7168682" y="129960"/>
                <a:ext cx="4920128" cy="6576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𝐴𝑣𝑒𝑃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𝑃𝑟𝑒𝑐𝑖𝑠𝑖𝑜𝑛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@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𝐼𝑠𝑅𝑒𝑙𝑎𝑣𝑎𝑛𝑡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#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𝑅𝑒𝑙𝑒𝑣𝑎𝑛𝑡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CDD7195A-50EA-423A-BE35-D82AD5BF07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8682" y="129960"/>
                <a:ext cx="4920128" cy="65761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00279F5A-4C7F-4123-8299-42AAAD8621B3}"/>
                  </a:ext>
                </a:extLst>
              </p:cNvPr>
              <p:cNvSpPr/>
              <p:nvPr/>
            </p:nvSpPr>
            <p:spPr>
              <a:xfrm>
                <a:off x="6353546" y="1299016"/>
                <a:ext cx="112883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1.0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00279F5A-4C7F-4123-8299-42AAAD8621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3546" y="1299016"/>
                <a:ext cx="1128835" cy="369332"/>
              </a:xfrm>
              <a:prstGeom prst="rect">
                <a:avLst/>
              </a:prstGeom>
              <a:blipFill>
                <a:blip r:embed="rId3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B6AFE7B7-2E35-4683-8D93-2F15FA0A0A39}"/>
                  </a:ext>
                </a:extLst>
              </p:cNvPr>
              <p:cNvSpPr/>
              <p:nvPr/>
            </p:nvSpPr>
            <p:spPr>
              <a:xfrm>
                <a:off x="6359365" y="2103436"/>
                <a:ext cx="112883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0.5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B6AFE7B7-2E35-4683-8D93-2F15FA0A0A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9365" y="2103436"/>
                <a:ext cx="1128835" cy="369332"/>
              </a:xfrm>
              <a:prstGeom prst="rect">
                <a:avLst/>
              </a:prstGeom>
              <a:blipFill>
                <a:blip r:embed="rId4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C1AF3282-943C-4457-AD45-7A6D7DC850FE}"/>
                  </a:ext>
                </a:extLst>
              </p:cNvPr>
              <p:cNvSpPr/>
              <p:nvPr/>
            </p:nvSpPr>
            <p:spPr>
              <a:xfrm>
                <a:off x="6359364" y="2897343"/>
                <a:ext cx="120577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0.33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C1AF3282-943C-4457-AD45-7A6D7DC850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9364" y="2897343"/>
                <a:ext cx="1205779" cy="369332"/>
              </a:xfrm>
              <a:prstGeom prst="rect">
                <a:avLst/>
              </a:prstGeom>
              <a:blipFill>
                <a:blip r:embed="rId5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110A5BE9-2785-48F1-A790-B5325E961E5B}"/>
                  </a:ext>
                </a:extLst>
              </p:cNvPr>
              <p:cNvSpPr/>
              <p:nvPr/>
            </p:nvSpPr>
            <p:spPr>
              <a:xfrm>
                <a:off x="6320892" y="3680438"/>
                <a:ext cx="107753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0.5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110A5BE9-2785-48F1-A790-B5325E961E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0892" y="3680438"/>
                <a:ext cx="1077539" cy="369332"/>
              </a:xfrm>
              <a:prstGeom prst="rect">
                <a:avLst/>
              </a:prstGeom>
              <a:blipFill>
                <a:blip r:embed="rId6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3BDEC7E4-6CB6-44B4-AB0B-7635AD60C1AB}"/>
                  </a:ext>
                </a:extLst>
              </p:cNvPr>
              <p:cNvSpPr/>
              <p:nvPr/>
            </p:nvSpPr>
            <p:spPr>
              <a:xfrm>
                <a:off x="6359364" y="4463533"/>
                <a:ext cx="107753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0.4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3BDEC7E4-6CB6-44B4-AB0B-7635AD60C1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9364" y="4463533"/>
                <a:ext cx="1077539" cy="369332"/>
              </a:xfrm>
              <a:prstGeom prst="rect">
                <a:avLst/>
              </a:prstGeom>
              <a:blipFill>
                <a:blip r:embed="rId7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F941CE9E-4C96-47E8-A83C-61A9CAFA7120}"/>
                  </a:ext>
                </a:extLst>
              </p:cNvPr>
              <p:cNvSpPr/>
              <p:nvPr/>
            </p:nvSpPr>
            <p:spPr>
              <a:xfrm>
                <a:off x="6353546" y="5306714"/>
                <a:ext cx="120577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0.33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F941CE9E-4C96-47E8-A83C-61A9CAFA71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3546" y="5306714"/>
                <a:ext cx="1205779" cy="369332"/>
              </a:xfrm>
              <a:prstGeom prst="rect">
                <a:avLst/>
              </a:prstGeom>
              <a:blipFill>
                <a:blip r:embed="rId8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28974991-0FED-4C02-8D7C-34F93673D602}"/>
                  </a:ext>
                </a:extLst>
              </p:cNvPr>
              <p:cNvSpPr/>
              <p:nvPr/>
            </p:nvSpPr>
            <p:spPr>
              <a:xfrm>
                <a:off x="7841199" y="2838032"/>
                <a:ext cx="1931170" cy="4879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𝐴𝑣𝑒𝑃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1.5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= 0.75</a:t>
                </a:r>
              </a:p>
            </p:txBody>
          </p:sp>
        </mc:Choice>
        <mc:Fallback xmlns="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28974991-0FED-4C02-8D7C-34F93673D6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1199" y="2838032"/>
                <a:ext cx="1931170" cy="487954"/>
              </a:xfrm>
              <a:prstGeom prst="rect">
                <a:avLst/>
              </a:prstGeom>
              <a:blipFill>
                <a:blip r:embed="rId9"/>
                <a:stretch>
                  <a:fillRect b="-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72F39DC3-62D6-4124-9E26-3ACBB8F066D2}"/>
                  </a:ext>
                </a:extLst>
              </p:cNvPr>
              <p:cNvSpPr/>
              <p:nvPr/>
            </p:nvSpPr>
            <p:spPr>
              <a:xfrm>
                <a:off x="6712618" y="1685307"/>
                <a:ext cx="41069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72F39DC3-62D6-4124-9E26-3ACBB8F066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2618" y="1685307"/>
                <a:ext cx="410690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B113CF9F-59D4-4299-A4BE-7E9616E11060}"/>
                  </a:ext>
                </a:extLst>
              </p:cNvPr>
              <p:cNvSpPr/>
              <p:nvPr/>
            </p:nvSpPr>
            <p:spPr>
              <a:xfrm>
                <a:off x="6723600" y="2543854"/>
                <a:ext cx="41069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B113CF9F-59D4-4299-A4BE-7E9616E110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600" y="2543854"/>
                <a:ext cx="410690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7F7E3195-ECCB-4F24-8E79-E002ED97DBEF}"/>
                  </a:ext>
                </a:extLst>
              </p:cNvPr>
              <p:cNvSpPr/>
              <p:nvPr/>
            </p:nvSpPr>
            <p:spPr>
              <a:xfrm>
                <a:off x="6712618" y="3294147"/>
                <a:ext cx="41069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7F7E3195-ECCB-4F24-8E79-E002ED97DB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2618" y="3294147"/>
                <a:ext cx="410690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87A4E76D-30F1-4208-B1A5-C0B2F0E8059D}"/>
                  </a:ext>
                </a:extLst>
              </p:cNvPr>
              <p:cNvSpPr/>
              <p:nvPr/>
            </p:nvSpPr>
            <p:spPr>
              <a:xfrm>
                <a:off x="6723600" y="4069065"/>
                <a:ext cx="41069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87A4E76D-30F1-4208-B1A5-C0B2F0E805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600" y="4069065"/>
                <a:ext cx="410690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C53E43F2-9F8C-48EF-B338-4903ACD5C8D4}"/>
                  </a:ext>
                </a:extLst>
              </p:cNvPr>
              <p:cNvSpPr/>
              <p:nvPr/>
            </p:nvSpPr>
            <p:spPr>
              <a:xfrm>
                <a:off x="6712618" y="4885123"/>
                <a:ext cx="41069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C53E43F2-9F8C-48EF-B338-4903ACD5C8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2618" y="4885123"/>
                <a:ext cx="410690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42764EFD-4F94-4C90-A4F7-83C7A52C5977}"/>
                  </a:ext>
                </a:extLst>
              </p:cNvPr>
              <p:cNvSpPr txBox="1"/>
              <p:nvPr/>
            </p:nvSpPr>
            <p:spPr>
              <a:xfrm>
                <a:off x="9616018" y="1541316"/>
                <a:ext cx="2472792" cy="6867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𝑀𝐴𝑃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𝑄</m:t>
                              </m:r>
                            </m:sub>
                            <m:sup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𝐴𝑣𝑒𝑃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42764EFD-4F94-4C90-A4F7-83C7A52C59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6018" y="1541316"/>
                <a:ext cx="2472792" cy="68679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11EB65BA-F45E-4363-8511-C4A34A44DDF4}"/>
                  </a:ext>
                </a:extLst>
              </p:cNvPr>
              <p:cNvSpPr txBox="1"/>
              <p:nvPr/>
            </p:nvSpPr>
            <p:spPr>
              <a:xfrm>
                <a:off x="10069219" y="979780"/>
                <a:ext cx="20195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𝑇𝑒𝑠𝑡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𝑄𝑢𝑒𝑟𝑖𝑒𝑠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11EB65BA-F45E-4363-8511-C4A34A44DD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69219" y="979780"/>
                <a:ext cx="2019591" cy="369332"/>
              </a:xfrm>
              <a:prstGeom prst="rect">
                <a:avLst/>
              </a:prstGeom>
              <a:blipFill>
                <a:blip r:embed="rId15"/>
                <a:stretch>
                  <a:fillRect b="-1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456556FA-53BC-464B-893B-22E4A7E80C1A}"/>
              </a:ext>
            </a:extLst>
          </p:cNvPr>
          <p:cNvSpPr txBox="1"/>
          <p:nvPr/>
        </p:nvSpPr>
        <p:spPr>
          <a:xfrm>
            <a:off x="-24473" y="5103674"/>
            <a:ext cx="2405742" cy="1754326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Many other options:</a:t>
            </a:r>
          </a:p>
          <a:p>
            <a:r>
              <a:rPr lang="en-US" dirty="0"/>
              <a:t> Mean Reciprocal Rank</a:t>
            </a:r>
          </a:p>
          <a:p>
            <a:r>
              <a:rPr lang="en-US" dirty="0"/>
              <a:t> Precision @k</a:t>
            </a:r>
          </a:p>
          <a:p>
            <a:r>
              <a:rPr lang="en-US" dirty="0"/>
              <a:t> Clickthrough Rate</a:t>
            </a:r>
          </a:p>
          <a:p>
            <a:r>
              <a:rPr lang="en-US" dirty="0"/>
              <a:t> User Outcomes</a:t>
            </a:r>
          </a:p>
          <a:p>
            <a:r>
              <a:rPr lang="en-US" dirty="0"/>
              <a:t> And </a:t>
            </a:r>
            <a:r>
              <a:rPr lang="en-US" dirty="0" err="1"/>
              <a:t>etc</a:t>
            </a:r>
            <a:r>
              <a:rPr lang="en-US" dirty="0"/>
              <a:t>…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23C083-6D2B-46A0-9D5F-7234B3B3C5B3}"/>
              </a:ext>
            </a:extLst>
          </p:cNvPr>
          <p:cNvSpPr txBox="1"/>
          <p:nvPr/>
        </p:nvSpPr>
        <p:spPr>
          <a:xfrm>
            <a:off x="193302" y="1375008"/>
            <a:ext cx="1914307" cy="646331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Scores from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Ranking Algorithm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30731D4-70FC-4EBB-BB06-6B95A7868248}"/>
              </a:ext>
            </a:extLst>
          </p:cNvPr>
          <p:cNvCxnSpPr>
            <a:stCxn id="4" idx="3"/>
            <a:endCxn id="21" idx="1"/>
          </p:cNvCxnSpPr>
          <p:nvPr/>
        </p:nvCxnSpPr>
        <p:spPr>
          <a:xfrm>
            <a:off x="2107609" y="1698174"/>
            <a:ext cx="935578" cy="19406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6737F977-1FA2-4D4C-9E19-3FD5FD19F071}"/>
              </a:ext>
            </a:extLst>
          </p:cNvPr>
          <p:cNvCxnSpPr>
            <a:stCxn id="4" idx="3"/>
            <a:endCxn id="22" idx="1"/>
          </p:cNvCxnSpPr>
          <p:nvPr/>
        </p:nvCxnSpPr>
        <p:spPr>
          <a:xfrm>
            <a:off x="2107609" y="1698174"/>
            <a:ext cx="935578" cy="759877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0423E97C-335E-4250-8E54-B97C2E6A7000}"/>
              </a:ext>
            </a:extLst>
          </p:cNvPr>
          <p:cNvCxnSpPr>
            <a:stCxn id="4" idx="3"/>
            <a:endCxn id="24" idx="1"/>
          </p:cNvCxnSpPr>
          <p:nvPr/>
        </p:nvCxnSpPr>
        <p:spPr>
          <a:xfrm>
            <a:off x="2107609" y="1698174"/>
            <a:ext cx="924692" cy="154270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0F8E45C3-D60B-44B0-AD1E-A177CA3B65A5}"/>
              </a:ext>
            </a:extLst>
          </p:cNvPr>
          <p:cNvCxnSpPr>
            <a:stCxn id="4" idx="3"/>
            <a:endCxn id="25" idx="1"/>
          </p:cNvCxnSpPr>
          <p:nvPr/>
        </p:nvCxnSpPr>
        <p:spPr>
          <a:xfrm>
            <a:off x="2107609" y="1698174"/>
            <a:ext cx="924692" cy="2327505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22ECA819-EB12-4C56-A98C-001FA0585F8D}"/>
              </a:ext>
            </a:extLst>
          </p:cNvPr>
          <p:cNvCxnSpPr>
            <a:stCxn id="4" idx="3"/>
            <a:endCxn id="23" idx="1"/>
          </p:cNvCxnSpPr>
          <p:nvPr/>
        </p:nvCxnSpPr>
        <p:spPr>
          <a:xfrm>
            <a:off x="2107609" y="1698174"/>
            <a:ext cx="924692" cy="3141955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93349A2E-CBC9-4C5D-9A68-B40A7A2F6F3D}"/>
              </a:ext>
            </a:extLst>
          </p:cNvPr>
          <p:cNvCxnSpPr>
            <a:stCxn id="4" idx="3"/>
          </p:cNvCxnSpPr>
          <p:nvPr/>
        </p:nvCxnSpPr>
        <p:spPr>
          <a:xfrm>
            <a:off x="2107609" y="1698174"/>
            <a:ext cx="960051" cy="405446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0B21B297-68E2-42CD-9D01-F17A6F0C2101}"/>
                  </a:ext>
                </a:extLst>
              </p:cNvPr>
              <p:cNvSpPr txBox="1"/>
              <p:nvPr/>
            </p:nvSpPr>
            <p:spPr>
              <a:xfrm>
                <a:off x="7841200" y="5831977"/>
                <a:ext cx="362548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Ranker put both As @ top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𝐴𝑣𝑒𝑃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0B21B297-68E2-42CD-9D01-F17A6F0C21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1200" y="5831977"/>
                <a:ext cx="3625480" cy="369332"/>
              </a:xfrm>
              <a:prstGeom prst="rect">
                <a:avLst/>
              </a:prstGeom>
              <a:blipFill>
                <a:blip r:embed="rId16"/>
                <a:stretch>
                  <a:fillRect l="-1345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68A88FFC-E279-4696-A151-D7A586329215}"/>
                  </a:ext>
                </a:extLst>
              </p:cNvPr>
              <p:cNvSpPr txBox="1"/>
              <p:nvPr/>
            </p:nvSpPr>
            <p:spPr>
              <a:xfrm>
                <a:off x="7841199" y="6221222"/>
                <a:ext cx="370627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Ranker put both As @ end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𝐴𝑣𝑒𝑃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.18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68A88FFC-E279-4696-A151-D7A5863292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1199" y="6221222"/>
                <a:ext cx="3706271" cy="369332"/>
              </a:xfrm>
              <a:prstGeom prst="rect">
                <a:avLst/>
              </a:prstGeom>
              <a:blipFill>
                <a:blip r:embed="rId17"/>
                <a:stretch>
                  <a:fillRect l="-1316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Box 45">
            <a:extLst>
              <a:ext uri="{FF2B5EF4-FFF2-40B4-BE49-F238E27FC236}">
                <a16:creationId xmlns:a16="http://schemas.microsoft.com/office/drawing/2014/main" id="{17005ABD-6708-401A-A013-E96713F460C5}"/>
              </a:ext>
            </a:extLst>
          </p:cNvPr>
          <p:cNvSpPr txBox="1"/>
          <p:nvPr/>
        </p:nvSpPr>
        <p:spPr>
          <a:xfrm>
            <a:off x="7978878" y="5466093"/>
            <a:ext cx="375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If:</a:t>
            </a:r>
          </a:p>
        </p:txBody>
      </p:sp>
    </p:spTree>
    <p:extLst>
      <p:ext uri="{BB962C8B-B14F-4D97-AF65-F5344CB8AC3E}">
        <p14:creationId xmlns:p14="http://schemas.microsoft.com/office/powerpoint/2010/main" val="3186961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8" grpId="0"/>
      <p:bldP spid="59" grpId="0"/>
      <p:bldP spid="60" grpId="0"/>
      <p:bldP spid="61" grpId="0"/>
      <p:bldP spid="62" grpId="0"/>
      <p:bldP spid="63" grpId="0"/>
      <p:bldP spid="3" grpId="0" animBg="1"/>
      <p:bldP spid="4" grpId="0" animBg="1"/>
      <p:bldP spid="45" grpId="0"/>
      <p:bldP spid="64" grpId="0"/>
      <p:bldP spid="4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83E79E-86F7-4D15-99E2-49F405735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8058"/>
          </a:xfrm>
        </p:spPr>
        <p:txBody>
          <a:bodyPr/>
          <a:lstStyle/>
          <a:p>
            <a:r>
              <a:rPr lang="en-US" dirty="0"/>
              <a:t>Places Intelligence can Live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B920560-4494-4E75-829D-9021D3BC9129}"/>
              </a:ext>
            </a:extLst>
          </p:cNvPr>
          <p:cNvGraphicFramePr>
            <a:graphicFrameLocks noGrp="1"/>
          </p:cNvGraphicFramePr>
          <p:nvPr/>
        </p:nvGraphicFramePr>
        <p:xfrm>
          <a:off x="1497496" y="1427587"/>
          <a:ext cx="8865705" cy="64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73141">
                  <a:extLst>
                    <a:ext uri="{9D8B030D-6E8A-4147-A177-3AD203B41FA5}">
                      <a16:colId xmlns:a16="http://schemas.microsoft.com/office/drawing/2014/main" val="137212186"/>
                    </a:ext>
                  </a:extLst>
                </a:gridCol>
                <a:gridCol w="1773141">
                  <a:extLst>
                    <a:ext uri="{9D8B030D-6E8A-4147-A177-3AD203B41FA5}">
                      <a16:colId xmlns:a16="http://schemas.microsoft.com/office/drawing/2014/main" val="2509035088"/>
                    </a:ext>
                  </a:extLst>
                </a:gridCol>
                <a:gridCol w="1773141">
                  <a:extLst>
                    <a:ext uri="{9D8B030D-6E8A-4147-A177-3AD203B41FA5}">
                      <a16:colId xmlns:a16="http://schemas.microsoft.com/office/drawing/2014/main" val="3098424978"/>
                    </a:ext>
                  </a:extLst>
                </a:gridCol>
                <a:gridCol w="1773141">
                  <a:extLst>
                    <a:ext uri="{9D8B030D-6E8A-4147-A177-3AD203B41FA5}">
                      <a16:colId xmlns:a16="http://schemas.microsoft.com/office/drawing/2014/main" val="3541263172"/>
                    </a:ext>
                  </a:extLst>
                </a:gridCol>
                <a:gridCol w="1773141">
                  <a:extLst>
                    <a:ext uri="{9D8B030D-6E8A-4147-A177-3AD203B41FA5}">
                      <a16:colId xmlns:a16="http://schemas.microsoft.com/office/drawing/2014/main" val="1393612825"/>
                    </a:ext>
                  </a:extLst>
                </a:gridCol>
              </a:tblGrid>
              <a:tr h="564542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Where it Lives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Latency in Updating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Latency in Execution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Cost of Operation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Offline?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0760775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F62153C-1A61-47C3-B9DD-008D8189DE86}"/>
              </a:ext>
            </a:extLst>
          </p:cNvPr>
          <p:cNvGraphicFramePr>
            <a:graphicFrameLocks noGrp="1"/>
          </p:cNvGraphicFramePr>
          <p:nvPr/>
        </p:nvGraphicFramePr>
        <p:xfrm>
          <a:off x="1497496" y="2067667"/>
          <a:ext cx="8865705" cy="7903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73141">
                  <a:extLst>
                    <a:ext uri="{9D8B030D-6E8A-4147-A177-3AD203B41FA5}">
                      <a16:colId xmlns:a16="http://schemas.microsoft.com/office/drawing/2014/main" val="3171593006"/>
                    </a:ext>
                  </a:extLst>
                </a:gridCol>
                <a:gridCol w="1773141">
                  <a:extLst>
                    <a:ext uri="{9D8B030D-6E8A-4147-A177-3AD203B41FA5}">
                      <a16:colId xmlns:a16="http://schemas.microsoft.com/office/drawing/2014/main" val="415642692"/>
                    </a:ext>
                  </a:extLst>
                </a:gridCol>
                <a:gridCol w="1773141">
                  <a:extLst>
                    <a:ext uri="{9D8B030D-6E8A-4147-A177-3AD203B41FA5}">
                      <a16:colId xmlns:a16="http://schemas.microsoft.com/office/drawing/2014/main" val="3792258395"/>
                    </a:ext>
                  </a:extLst>
                </a:gridCol>
                <a:gridCol w="1773141">
                  <a:extLst>
                    <a:ext uri="{9D8B030D-6E8A-4147-A177-3AD203B41FA5}">
                      <a16:colId xmlns:a16="http://schemas.microsoft.com/office/drawing/2014/main" val="2953280500"/>
                    </a:ext>
                  </a:extLst>
                </a:gridCol>
                <a:gridCol w="1773141">
                  <a:extLst>
                    <a:ext uri="{9D8B030D-6E8A-4147-A177-3AD203B41FA5}">
                      <a16:colId xmlns:a16="http://schemas.microsoft.com/office/drawing/2014/main" val="2978749977"/>
                    </a:ext>
                  </a:extLst>
                </a:gridCol>
              </a:tblGrid>
              <a:tr h="79035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Static in Product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Poor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Excellent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Cheap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Yes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286456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7BB199C-2D4C-4B83-9FF9-1B94381FDC9C}"/>
              </a:ext>
            </a:extLst>
          </p:cNvPr>
          <p:cNvGraphicFramePr>
            <a:graphicFrameLocks noGrp="1"/>
          </p:cNvGraphicFramePr>
          <p:nvPr/>
        </p:nvGraphicFramePr>
        <p:xfrm>
          <a:off x="1497495" y="2858026"/>
          <a:ext cx="8865705" cy="11290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73141">
                  <a:extLst>
                    <a:ext uri="{9D8B030D-6E8A-4147-A177-3AD203B41FA5}">
                      <a16:colId xmlns:a16="http://schemas.microsoft.com/office/drawing/2014/main" val="3688027275"/>
                    </a:ext>
                  </a:extLst>
                </a:gridCol>
                <a:gridCol w="1773141">
                  <a:extLst>
                    <a:ext uri="{9D8B030D-6E8A-4147-A177-3AD203B41FA5}">
                      <a16:colId xmlns:a16="http://schemas.microsoft.com/office/drawing/2014/main" val="2188174217"/>
                    </a:ext>
                  </a:extLst>
                </a:gridCol>
                <a:gridCol w="1773141">
                  <a:extLst>
                    <a:ext uri="{9D8B030D-6E8A-4147-A177-3AD203B41FA5}">
                      <a16:colId xmlns:a16="http://schemas.microsoft.com/office/drawing/2014/main" val="1478470499"/>
                    </a:ext>
                  </a:extLst>
                </a:gridCol>
                <a:gridCol w="1773141">
                  <a:extLst>
                    <a:ext uri="{9D8B030D-6E8A-4147-A177-3AD203B41FA5}">
                      <a16:colId xmlns:a16="http://schemas.microsoft.com/office/drawing/2014/main" val="1169486390"/>
                    </a:ext>
                  </a:extLst>
                </a:gridCol>
                <a:gridCol w="1773141">
                  <a:extLst>
                    <a:ext uri="{9D8B030D-6E8A-4147-A177-3AD203B41FA5}">
                      <a16:colId xmlns:a16="http://schemas.microsoft.com/office/drawing/2014/main" val="2061281304"/>
                    </a:ext>
                  </a:extLst>
                </a:gridCol>
              </a:tblGrid>
              <a:tr h="112908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Client Side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Variable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Excellent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Based on update rate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Yes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5218066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EFDE5A4-2295-4873-AD02-206F0548BE4B}"/>
              </a:ext>
            </a:extLst>
          </p:cNvPr>
          <p:cNvGraphicFramePr>
            <a:graphicFrameLocks noGrp="1"/>
          </p:cNvGraphicFramePr>
          <p:nvPr/>
        </p:nvGraphicFramePr>
        <p:xfrm>
          <a:off x="1497494" y="3987110"/>
          <a:ext cx="8865705" cy="7903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73141">
                  <a:extLst>
                    <a:ext uri="{9D8B030D-6E8A-4147-A177-3AD203B41FA5}">
                      <a16:colId xmlns:a16="http://schemas.microsoft.com/office/drawing/2014/main" val="3108255564"/>
                    </a:ext>
                  </a:extLst>
                </a:gridCol>
                <a:gridCol w="1773141">
                  <a:extLst>
                    <a:ext uri="{9D8B030D-6E8A-4147-A177-3AD203B41FA5}">
                      <a16:colId xmlns:a16="http://schemas.microsoft.com/office/drawing/2014/main" val="3395884429"/>
                    </a:ext>
                  </a:extLst>
                </a:gridCol>
                <a:gridCol w="1773141">
                  <a:extLst>
                    <a:ext uri="{9D8B030D-6E8A-4147-A177-3AD203B41FA5}">
                      <a16:colId xmlns:a16="http://schemas.microsoft.com/office/drawing/2014/main" val="3991919412"/>
                    </a:ext>
                  </a:extLst>
                </a:gridCol>
                <a:gridCol w="1773141">
                  <a:extLst>
                    <a:ext uri="{9D8B030D-6E8A-4147-A177-3AD203B41FA5}">
                      <a16:colId xmlns:a16="http://schemas.microsoft.com/office/drawing/2014/main" val="2478236776"/>
                    </a:ext>
                  </a:extLst>
                </a:gridCol>
                <a:gridCol w="1773141">
                  <a:extLst>
                    <a:ext uri="{9D8B030D-6E8A-4147-A177-3AD203B41FA5}">
                      <a16:colId xmlns:a16="http://schemas.microsoft.com/office/drawing/2014/main" val="1672111942"/>
                    </a:ext>
                  </a:extLst>
                </a:gridCol>
              </a:tblGrid>
              <a:tr h="79035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Server-Centric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Good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Internet Roundtrip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Can be high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4139451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33C186EF-CAA9-4AC1-AD37-BDBB7F588984}"/>
              </a:ext>
            </a:extLst>
          </p:cNvPr>
          <p:cNvGraphicFramePr>
            <a:graphicFrameLocks noGrp="1"/>
          </p:cNvGraphicFramePr>
          <p:nvPr/>
        </p:nvGraphicFramePr>
        <p:xfrm>
          <a:off x="1497492" y="5229103"/>
          <a:ext cx="8865705" cy="4516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73141">
                  <a:extLst>
                    <a:ext uri="{9D8B030D-6E8A-4147-A177-3AD203B41FA5}">
                      <a16:colId xmlns:a16="http://schemas.microsoft.com/office/drawing/2014/main" val="558518981"/>
                    </a:ext>
                  </a:extLst>
                </a:gridCol>
                <a:gridCol w="1773141">
                  <a:extLst>
                    <a:ext uri="{9D8B030D-6E8A-4147-A177-3AD203B41FA5}">
                      <a16:colId xmlns:a16="http://schemas.microsoft.com/office/drawing/2014/main" val="1598262367"/>
                    </a:ext>
                  </a:extLst>
                </a:gridCol>
                <a:gridCol w="1773141">
                  <a:extLst>
                    <a:ext uri="{9D8B030D-6E8A-4147-A177-3AD203B41FA5}">
                      <a16:colId xmlns:a16="http://schemas.microsoft.com/office/drawing/2014/main" val="1274900505"/>
                    </a:ext>
                  </a:extLst>
                </a:gridCol>
                <a:gridCol w="1773141">
                  <a:extLst>
                    <a:ext uri="{9D8B030D-6E8A-4147-A177-3AD203B41FA5}">
                      <a16:colId xmlns:a16="http://schemas.microsoft.com/office/drawing/2014/main" val="2793573709"/>
                    </a:ext>
                  </a:extLst>
                </a:gridCol>
                <a:gridCol w="1773141">
                  <a:extLst>
                    <a:ext uri="{9D8B030D-6E8A-4147-A177-3AD203B41FA5}">
                      <a16:colId xmlns:a16="http://schemas.microsoft.com/office/drawing/2014/main" val="2069108231"/>
                    </a:ext>
                  </a:extLst>
                </a:gridCol>
              </a:tblGrid>
              <a:tr h="45163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Hybrid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??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??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??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??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0165059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6240C6A5-F217-4B3B-9466-FD1C54F61C11}"/>
              </a:ext>
            </a:extLst>
          </p:cNvPr>
          <p:cNvGraphicFramePr>
            <a:graphicFrameLocks noGrp="1"/>
          </p:cNvGraphicFramePr>
          <p:nvPr/>
        </p:nvGraphicFramePr>
        <p:xfrm>
          <a:off x="1497493" y="4777469"/>
          <a:ext cx="8865705" cy="4516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73141">
                  <a:extLst>
                    <a:ext uri="{9D8B030D-6E8A-4147-A177-3AD203B41FA5}">
                      <a16:colId xmlns:a16="http://schemas.microsoft.com/office/drawing/2014/main" val="101125696"/>
                    </a:ext>
                  </a:extLst>
                </a:gridCol>
                <a:gridCol w="1773141">
                  <a:extLst>
                    <a:ext uri="{9D8B030D-6E8A-4147-A177-3AD203B41FA5}">
                      <a16:colId xmlns:a16="http://schemas.microsoft.com/office/drawing/2014/main" val="3574008187"/>
                    </a:ext>
                  </a:extLst>
                </a:gridCol>
                <a:gridCol w="1773141">
                  <a:extLst>
                    <a:ext uri="{9D8B030D-6E8A-4147-A177-3AD203B41FA5}">
                      <a16:colId xmlns:a16="http://schemas.microsoft.com/office/drawing/2014/main" val="3260819095"/>
                    </a:ext>
                  </a:extLst>
                </a:gridCol>
                <a:gridCol w="1773141">
                  <a:extLst>
                    <a:ext uri="{9D8B030D-6E8A-4147-A177-3AD203B41FA5}">
                      <a16:colId xmlns:a16="http://schemas.microsoft.com/office/drawing/2014/main" val="3858106692"/>
                    </a:ext>
                  </a:extLst>
                </a:gridCol>
                <a:gridCol w="1773141">
                  <a:extLst>
                    <a:ext uri="{9D8B030D-6E8A-4147-A177-3AD203B41FA5}">
                      <a16:colId xmlns:a16="http://schemas.microsoft.com/office/drawing/2014/main" val="1818837708"/>
                    </a:ext>
                  </a:extLst>
                </a:gridCol>
              </a:tblGrid>
              <a:tr h="45163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Back-end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Variable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Variable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Variable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Partial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5871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2136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5B70C-32BC-4D8E-B7A4-EA45126ED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1898"/>
            <a:ext cx="10515600" cy="638485"/>
          </a:xfrm>
        </p:spPr>
        <p:txBody>
          <a:bodyPr>
            <a:normAutofit fontScale="90000"/>
          </a:bodyPr>
          <a:lstStyle/>
          <a:p>
            <a:r>
              <a:rPr lang="en-US" dirty="0"/>
              <a:t>Basic Neural Network Structure</a:t>
            </a:r>
          </a:p>
        </p:txBody>
      </p:sp>
      <p:pic>
        <p:nvPicPr>
          <p:cNvPr id="4" name="Picture 3" descr="A close up of a mans face&#10;&#10;Description generated with high confidence">
            <a:extLst>
              <a:ext uri="{FF2B5EF4-FFF2-40B4-BE49-F238E27FC236}">
                <a16:creationId xmlns:a16="http://schemas.microsoft.com/office/drawing/2014/main" id="{8E00E341-4186-4781-B29A-FCFA2BC851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62" y="3317488"/>
            <a:ext cx="914400" cy="914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2286715-0DA8-4397-AD3C-A4B0C4EEF4E0}"/>
              </a:ext>
            </a:extLst>
          </p:cNvPr>
          <p:cNvSpPr txBox="1"/>
          <p:nvPr/>
        </p:nvSpPr>
        <p:spPr>
          <a:xfrm>
            <a:off x="761319" y="4251713"/>
            <a:ext cx="12652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576 Pixels</a:t>
            </a:r>
          </a:p>
          <a:p>
            <a:pPr algn="ctr"/>
            <a:r>
              <a:rPr lang="en-US" sz="1600" dirty="0"/>
              <a:t>(Normalized)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F6F9EB2-9AD8-4AFD-A0A8-E77E45D5A4F3}"/>
              </a:ext>
            </a:extLst>
          </p:cNvPr>
          <p:cNvSpPr/>
          <p:nvPr/>
        </p:nvSpPr>
        <p:spPr>
          <a:xfrm>
            <a:off x="4648280" y="2252547"/>
            <a:ext cx="512956" cy="53525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31BE45D-13D7-40F6-B01B-7449DE3A43A3}"/>
              </a:ext>
            </a:extLst>
          </p:cNvPr>
          <p:cNvSpPr/>
          <p:nvPr/>
        </p:nvSpPr>
        <p:spPr>
          <a:xfrm>
            <a:off x="4648280" y="3070883"/>
            <a:ext cx="512956" cy="53525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9A878F2-6F60-4072-9169-63847C92DF63}"/>
              </a:ext>
            </a:extLst>
          </p:cNvPr>
          <p:cNvSpPr/>
          <p:nvPr/>
        </p:nvSpPr>
        <p:spPr>
          <a:xfrm>
            <a:off x="4648280" y="3889219"/>
            <a:ext cx="512956" cy="53525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989ADB4-51DD-486D-AF27-1A2BF271C8B8}"/>
              </a:ext>
            </a:extLst>
          </p:cNvPr>
          <p:cNvSpPr/>
          <p:nvPr/>
        </p:nvSpPr>
        <p:spPr>
          <a:xfrm>
            <a:off x="4648280" y="4707555"/>
            <a:ext cx="512956" cy="53525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0F69CB8-0C7E-4182-A923-F9ECC7BA77B6}"/>
              </a:ext>
            </a:extLst>
          </p:cNvPr>
          <p:cNvCxnSpPr>
            <a:stCxn id="6" idx="2"/>
          </p:cNvCxnSpPr>
          <p:nvPr/>
        </p:nvCxnSpPr>
        <p:spPr>
          <a:xfrm flipH="1">
            <a:off x="936762" y="2520176"/>
            <a:ext cx="3711518" cy="79731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9075FBC-BDB8-48D1-B6B7-6A11234CA28A}"/>
              </a:ext>
            </a:extLst>
          </p:cNvPr>
          <p:cNvCxnSpPr>
            <a:cxnSpLocks/>
            <a:stCxn id="6" idx="2"/>
          </p:cNvCxnSpPr>
          <p:nvPr/>
        </p:nvCxnSpPr>
        <p:spPr>
          <a:xfrm flipH="1">
            <a:off x="1280612" y="2520176"/>
            <a:ext cx="3367668" cy="81833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8669382-03DD-444E-BEEB-9222F232E45B}"/>
              </a:ext>
            </a:extLst>
          </p:cNvPr>
          <p:cNvCxnSpPr>
            <a:cxnSpLocks/>
            <a:stCxn id="6" idx="2"/>
          </p:cNvCxnSpPr>
          <p:nvPr/>
        </p:nvCxnSpPr>
        <p:spPr>
          <a:xfrm flipH="1">
            <a:off x="1670905" y="2520176"/>
            <a:ext cx="2977375" cy="81833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A7A21DB-6FE7-4F9B-84C7-1D7F308CBF97}"/>
              </a:ext>
            </a:extLst>
          </p:cNvPr>
          <p:cNvCxnSpPr>
            <a:cxnSpLocks/>
            <a:stCxn id="6" idx="2"/>
          </p:cNvCxnSpPr>
          <p:nvPr/>
        </p:nvCxnSpPr>
        <p:spPr>
          <a:xfrm flipH="1">
            <a:off x="1851162" y="2520176"/>
            <a:ext cx="2797118" cy="90324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9111484-7B93-45F9-B859-077AAE26E742}"/>
              </a:ext>
            </a:extLst>
          </p:cNvPr>
          <p:cNvCxnSpPr>
            <a:cxnSpLocks/>
          </p:cNvCxnSpPr>
          <p:nvPr/>
        </p:nvCxnSpPr>
        <p:spPr>
          <a:xfrm flipH="1">
            <a:off x="1670904" y="3306568"/>
            <a:ext cx="2977376" cy="61395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BA26BBF-D9E4-4DBA-B03F-823C7BA4D41F}"/>
              </a:ext>
            </a:extLst>
          </p:cNvPr>
          <p:cNvCxnSpPr>
            <a:cxnSpLocks/>
          </p:cNvCxnSpPr>
          <p:nvPr/>
        </p:nvCxnSpPr>
        <p:spPr>
          <a:xfrm flipH="1">
            <a:off x="1670904" y="3306568"/>
            <a:ext cx="2977376" cy="40376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545C21B-7B91-4606-B13D-90F4C0F8D1C5}"/>
              </a:ext>
            </a:extLst>
          </p:cNvPr>
          <p:cNvCxnSpPr>
            <a:cxnSpLocks/>
          </p:cNvCxnSpPr>
          <p:nvPr/>
        </p:nvCxnSpPr>
        <p:spPr>
          <a:xfrm flipH="1">
            <a:off x="1592846" y="3306568"/>
            <a:ext cx="3055435" cy="21292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8FE032C4-BB82-4F4A-9EDC-74119C31D75D}"/>
              </a:ext>
            </a:extLst>
          </p:cNvPr>
          <p:cNvCxnSpPr>
            <a:cxnSpLocks/>
          </p:cNvCxnSpPr>
          <p:nvPr/>
        </p:nvCxnSpPr>
        <p:spPr>
          <a:xfrm flipH="1">
            <a:off x="1670904" y="3306568"/>
            <a:ext cx="2977376" cy="27834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17E22AF-2D42-4F38-87F2-F93691C85C80}"/>
              </a:ext>
            </a:extLst>
          </p:cNvPr>
          <p:cNvCxnSpPr>
            <a:cxnSpLocks/>
          </p:cNvCxnSpPr>
          <p:nvPr/>
        </p:nvCxnSpPr>
        <p:spPr>
          <a:xfrm flipH="1" flipV="1">
            <a:off x="1592846" y="3899732"/>
            <a:ext cx="3055434" cy="29057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DBD032C-91CC-436D-9435-38747D23631A}"/>
              </a:ext>
            </a:extLst>
          </p:cNvPr>
          <p:cNvCxnSpPr>
            <a:cxnSpLocks/>
          </p:cNvCxnSpPr>
          <p:nvPr/>
        </p:nvCxnSpPr>
        <p:spPr>
          <a:xfrm flipH="1" flipV="1">
            <a:off x="1615168" y="4038252"/>
            <a:ext cx="3033112" cy="15205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AE3C647-9ACF-44F5-8BCE-C70BCF8ABD1E}"/>
              </a:ext>
            </a:extLst>
          </p:cNvPr>
          <p:cNvCxnSpPr>
            <a:cxnSpLocks/>
          </p:cNvCxnSpPr>
          <p:nvPr/>
        </p:nvCxnSpPr>
        <p:spPr>
          <a:xfrm flipH="1" flipV="1">
            <a:off x="1393961" y="4105390"/>
            <a:ext cx="3254320" cy="8491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637F476-F75B-4A2F-A443-DA19BD5077D3}"/>
              </a:ext>
            </a:extLst>
          </p:cNvPr>
          <p:cNvCxnSpPr>
            <a:cxnSpLocks/>
          </p:cNvCxnSpPr>
          <p:nvPr/>
        </p:nvCxnSpPr>
        <p:spPr>
          <a:xfrm flipH="1" flipV="1">
            <a:off x="1481334" y="3815897"/>
            <a:ext cx="3166946" cy="37440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B5586474-350D-4AC7-AF71-A7EEC8F05AC9}"/>
              </a:ext>
            </a:extLst>
          </p:cNvPr>
          <p:cNvCxnSpPr>
            <a:cxnSpLocks/>
          </p:cNvCxnSpPr>
          <p:nvPr/>
        </p:nvCxnSpPr>
        <p:spPr>
          <a:xfrm flipH="1" flipV="1">
            <a:off x="1537090" y="3977757"/>
            <a:ext cx="3111190" cy="98929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67F18057-5FBA-49E4-B792-37864BE3CC87}"/>
              </a:ext>
            </a:extLst>
          </p:cNvPr>
          <p:cNvCxnSpPr>
            <a:cxnSpLocks/>
          </p:cNvCxnSpPr>
          <p:nvPr/>
        </p:nvCxnSpPr>
        <p:spPr>
          <a:xfrm flipH="1" flipV="1">
            <a:off x="1592846" y="4147846"/>
            <a:ext cx="3055434" cy="81920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5240758E-7903-4FBD-AD13-A6288E1F228A}"/>
              </a:ext>
            </a:extLst>
          </p:cNvPr>
          <p:cNvCxnSpPr>
            <a:cxnSpLocks/>
          </p:cNvCxnSpPr>
          <p:nvPr/>
        </p:nvCxnSpPr>
        <p:spPr>
          <a:xfrm flipH="1" flipV="1">
            <a:off x="1670904" y="3879345"/>
            <a:ext cx="2977377" cy="108770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2F21F947-8D12-4C28-B8C5-FA529DD34786}"/>
              </a:ext>
            </a:extLst>
          </p:cNvPr>
          <p:cNvCxnSpPr>
            <a:cxnSpLocks/>
            <a:endCxn id="4" idx="2"/>
          </p:cNvCxnSpPr>
          <p:nvPr/>
        </p:nvCxnSpPr>
        <p:spPr>
          <a:xfrm flipH="1" flipV="1">
            <a:off x="1393962" y="4231888"/>
            <a:ext cx="3254318" cy="73516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09668B96-376D-4540-86D4-D98C614C567D}"/>
              </a:ext>
            </a:extLst>
          </p:cNvPr>
          <p:cNvSpPr txBox="1"/>
          <p:nvPr/>
        </p:nvSpPr>
        <p:spPr>
          <a:xfrm>
            <a:off x="4266538" y="5448482"/>
            <a:ext cx="12764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Hidden Layer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71BAA68-1EA5-4BBB-9B2F-B4FEE681CC5F}"/>
              </a:ext>
            </a:extLst>
          </p:cNvPr>
          <p:cNvSpPr txBox="1"/>
          <p:nvPr/>
        </p:nvSpPr>
        <p:spPr>
          <a:xfrm>
            <a:off x="6770362" y="5448482"/>
            <a:ext cx="12732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Output Layer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A6E55C44-9DA9-4825-8139-F918E3450499}"/>
              </a:ext>
            </a:extLst>
          </p:cNvPr>
          <p:cNvSpPr/>
          <p:nvPr/>
        </p:nvSpPr>
        <p:spPr>
          <a:xfrm>
            <a:off x="7155828" y="4743807"/>
            <a:ext cx="512956" cy="53525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AFD33173-8F26-4DEA-BCFC-7AD94E5384FB}"/>
              </a:ext>
            </a:extLst>
          </p:cNvPr>
          <p:cNvCxnSpPr>
            <a:cxnSpLocks/>
            <a:stCxn id="43" idx="2"/>
          </p:cNvCxnSpPr>
          <p:nvPr/>
        </p:nvCxnSpPr>
        <p:spPr>
          <a:xfrm flipH="1">
            <a:off x="5155745" y="2460472"/>
            <a:ext cx="2000410" cy="654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F5E50745-4460-4D3E-95BB-05E88AD61E46}"/>
              </a:ext>
            </a:extLst>
          </p:cNvPr>
          <p:cNvCxnSpPr>
            <a:cxnSpLocks/>
            <a:stCxn id="43" idx="2"/>
          </p:cNvCxnSpPr>
          <p:nvPr/>
        </p:nvCxnSpPr>
        <p:spPr>
          <a:xfrm flipH="1">
            <a:off x="5155745" y="2460472"/>
            <a:ext cx="2000410" cy="82488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3991DFB7-ED78-41BE-8D98-39311CD658F0}"/>
              </a:ext>
            </a:extLst>
          </p:cNvPr>
          <p:cNvCxnSpPr>
            <a:cxnSpLocks/>
            <a:stCxn id="43" idx="2"/>
          </p:cNvCxnSpPr>
          <p:nvPr/>
        </p:nvCxnSpPr>
        <p:spPr>
          <a:xfrm flipH="1">
            <a:off x="5155745" y="2460472"/>
            <a:ext cx="2000410" cy="164321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B87C5850-99CE-4512-B562-418571B8FC9D}"/>
              </a:ext>
            </a:extLst>
          </p:cNvPr>
          <p:cNvCxnSpPr>
            <a:cxnSpLocks/>
            <a:stCxn id="43" idx="2"/>
          </p:cNvCxnSpPr>
          <p:nvPr/>
        </p:nvCxnSpPr>
        <p:spPr>
          <a:xfrm flipH="1">
            <a:off x="5155745" y="2460472"/>
            <a:ext cx="2000410" cy="246155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5BCF8710-2D3F-49DB-B905-294C8089D194}"/>
              </a:ext>
            </a:extLst>
          </p:cNvPr>
          <p:cNvCxnSpPr>
            <a:cxnSpLocks/>
            <a:endCxn id="53" idx="6"/>
          </p:cNvCxnSpPr>
          <p:nvPr/>
        </p:nvCxnSpPr>
        <p:spPr>
          <a:xfrm flipH="1" flipV="1">
            <a:off x="7668784" y="5011436"/>
            <a:ext cx="945284" cy="643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70262319-D300-4F77-8FF6-C1EA68D65B84}"/>
                  </a:ext>
                </a:extLst>
              </p:cNvPr>
              <p:cNvSpPr txBox="1"/>
              <p:nvPr/>
            </p:nvSpPr>
            <p:spPr>
              <a:xfrm>
                <a:off x="8804776" y="4814897"/>
                <a:ext cx="99610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𝑐h𝑖𝑙𝑑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70262319-D300-4F77-8FF6-C1EA68D65B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4776" y="4814897"/>
                <a:ext cx="996106" cy="338554"/>
              </a:xfrm>
              <a:prstGeom prst="rect">
                <a:avLst/>
              </a:prstGeom>
              <a:blipFill>
                <a:blip r:embed="rId3"/>
                <a:stretch>
                  <a:fillRect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Oval 40">
            <a:extLst>
              <a:ext uri="{FF2B5EF4-FFF2-40B4-BE49-F238E27FC236}">
                <a16:creationId xmlns:a16="http://schemas.microsoft.com/office/drawing/2014/main" id="{C3E582E4-D82B-44F7-9BAB-ABB767A3593B}"/>
              </a:ext>
            </a:extLst>
          </p:cNvPr>
          <p:cNvSpPr/>
          <p:nvPr/>
        </p:nvSpPr>
        <p:spPr>
          <a:xfrm>
            <a:off x="7150501" y="3877493"/>
            <a:ext cx="512956" cy="53525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2FEE02CA-95AA-4274-9E59-C77341C44AA6}"/>
              </a:ext>
            </a:extLst>
          </p:cNvPr>
          <p:cNvSpPr/>
          <p:nvPr/>
        </p:nvSpPr>
        <p:spPr>
          <a:xfrm>
            <a:off x="7150501" y="3011179"/>
            <a:ext cx="512956" cy="53525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C6EA36BB-A609-4272-9D09-4E290985CD3B}"/>
              </a:ext>
            </a:extLst>
          </p:cNvPr>
          <p:cNvSpPr/>
          <p:nvPr/>
        </p:nvSpPr>
        <p:spPr>
          <a:xfrm>
            <a:off x="7156155" y="2192843"/>
            <a:ext cx="512956" cy="53525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E0C6F0C9-D152-4D49-A72C-5451F104643E}"/>
              </a:ext>
            </a:extLst>
          </p:cNvPr>
          <p:cNvCxnSpPr>
            <a:cxnSpLocks/>
            <a:stCxn id="42" idx="2"/>
          </p:cNvCxnSpPr>
          <p:nvPr/>
        </p:nvCxnSpPr>
        <p:spPr>
          <a:xfrm flipH="1" flipV="1">
            <a:off x="5155745" y="2467018"/>
            <a:ext cx="1994756" cy="81179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006CCAC7-35D3-40AD-B01C-F042EAC5718D}"/>
              </a:ext>
            </a:extLst>
          </p:cNvPr>
          <p:cNvCxnSpPr>
            <a:cxnSpLocks/>
            <a:stCxn id="42" idx="2"/>
          </p:cNvCxnSpPr>
          <p:nvPr/>
        </p:nvCxnSpPr>
        <p:spPr>
          <a:xfrm flipH="1">
            <a:off x="5155745" y="3278808"/>
            <a:ext cx="1994756" cy="654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E4F37E24-2BF3-45F5-87E2-B69B608DAD63}"/>
              </a:ext>
            </a:extLst>
          </p:cNvPr>
          <p:cNvCxnSpPr>
            <a:cxnSpLocks/>
            <a:stCxn id="42" idx="2"/>
          </p:cNvCxnSpPr>
          <p:nvPr/>
        </p:nvCxnSpPr>
        <p:spPr>
          <a:xfrm flipH="1">
            <a:off x="5155745" y="3278808"/>
            <a:ext cx="1994756" cy="82488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94DF585B-793E-475F-A7B4-9EC7283073A8}"/>
              </a:ext>
            </a:extLst>
          </p:cNvPr>
          <p:cNvCxnSpPr>
            <a:cxnSpLocks/>
            <a:stCxn id="42" idx="2"/>
          </p:cNvCxnSpPr>
          <p:nvPr/>
        </p:nvCxnSpPr>
        <p:spPr>
          <a:xfrm flipH="1">
            <a:off x="5155745" y="3278808"/>
            <a:ext cx="1994756" cy="164321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FBB9F1D5-2C95-4056-830C-DDCC78D6E373}"/>
              </a:ext>
            </a:extLst>
          </p:cNvPr>
          <p:cNvCxnSpPr>
            <a:cxnSpLocks/>
            <a:stCxn id="41" idx="2"/>
          </p:cNvCxnSpPr>
          <p:nvPr/>
        </p:nvCxnSpPr>
        <p:spPr>
          <a:xfrm flipH="1" flipV="1">
            <a:off x="5155745" y="2467018"/>
            <a:ext cx="1994756" cy="167810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D46C9828-C9A3-4648-934B-F15DC750EDEF}"/>
              </a:ext>
            </a:extLst>
          </p:cNvPr>
          <p:cNvCxnSpPr>
            <a:cxnSpLocks/>
            <a:stCxn id="41" idx="2"/>
          </p:cNvCxnSpPr>
          <p:nvPr/>
        </p:nvCxnSpPr>
        <p:spPr>
          <a:xfrm flipH="1" flipV="1">
            <a:off x="5155745" y="3285354"/>
            <a:ext cx="1994756" cy="85976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A873CE72-5E7E-4969-BFC3-100311C2D6F5}"/>
              </a:ext>
            </a:extLst>
          </p:cNvPr>
          <p:cNvCxnSpPr>
            <a:cxnSpLocks/>
            <a:stCxn id="41" idx="2"/>
          </p:cNvCxnSpPr>
          <p:nvPr/>
        </p:nvCxnSpPr>
        <p:spPr>
          <a:xfrm flipH="1" flipV="1">
            <a:off x="5155745" y="4103690"/>
            <a:ext cx="1994756" cy="4143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0505AAA2-D6DA-4E18-BA43-AFE43402A826}"/>
              </a:ext>
            </a:extLst>
          </p:cNvPr>
          <p:cNvCxnSpPr>
            <a:cxnSpLocks/>
            <a:stCxn id="41" idx="2"/>
          </p:cNvCxnSpPr>
          <p:nvPr/>
        </p:nvCxnSpPr>
        <p:spPr>
          <a:xfrm flipH="1">
            <a:off x="5155745" y="4145122"/>
            <a:ext cx="1994756" cy="77690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D95A1D9D-1041-4762-B200-70DCA5130F3F}"/>
              </a:ext>
            </a:extLst>
          </p:cNvPr>
          <p:cNvCxnSpPr>
            <a:cxnSpLocks/>
            <a:stCxn id="53" idx="2"/>
          </p:cNvCxnSpPr>
          <p:nvPr/>
        </p:nvCxnSpPr>
        <p:spPr>
          <a:xfrm flipH="1" flipV="1">
            <a:off x="5155746" y="2467018"/>
            <a:ext cx="2000082" cy="254441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FD248D6D-EDCD-477B-9693-A6FAA6430F4C}"/>
              </a:ext>
            </a:extLst>
          </p:cNvPr>
          <p:cNvCxnSpPr>
            <a:cxnSpLocks/>
            <a:stCxn id="53" idx="2"/>
          </p:cNvCxnSpPr>
          <p:nvPr/>
        </p:nvCxnSpPr>
        <p:spPr>
          <a:xfrm flipH="1" flipV="1">
            <a:off x="5155746" y="3285354"/>
            <a:ext cx="2000082" cy="172608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CA8387DC-F096-4402-ABD8-9F149986EA84}"/>
              </a:ext>
            </a:extLst>
          </p:cNvPr>
          <p:cNvCxnSpPr>
            <a:cxnSpLocks/>
            <a:stCxn id="53" idx="2"/>
          </p:cNvCxnSpPr>
          <p:nvPr/>
        </p:nvCxnSpPr>
        <p:spPr>
          <a:xfrm flipH="1" flipV="1">
            <a:off x="5155746" y="4103690"/>
            <a:ext cx="2000082" cy="90774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3A3E7F13-DD48-4739-AE54-C84FB23968E3}"/>
              </a:ext>
            </a:extLst>
          </p:cNvPr>
          <p:cNvCxnSpPr>
            <a:cxnSpLocks/>
            <a:stCxn id="53" idx="2"/>
          </p:cNvCxnSpPr>
          <p:nvPr/>
        </p:nvCxnSpPr>
        <p:spPr>
          <a:xfrm flipH="1" flipV="1">
            <a:off x="5155746" y="4922026"/>
            <a:ext cx="2000082" cy="8941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6748A47E-AEEE-4B99-8B64-0EFEE37918C1}"/>
              </a:ext>
            </a:extLst>
          </p:cNvPr>
          <p:cNvCxnSpPr>
            <a:cxnSpLocks/>
          </p:cNvCxnSpPr>
          <p:nvPr/>
        </p:nvCxnSpPr>
        <p:spPr>
          <a:xfrm flipH="1" flipV="1">
            <a:off x="7660375" y="4123467"/>
            <a:ext cx="945284" cy="643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6E8ACBC8-0B71-4A95-98E4-F7352CD3B7F6}"/>
                  </a:ext>
                </a:extLst>
              </p:cNvPr>
              <p:cNvSpPr txBox="1"/>
              <p:nvPr/>
            </p:nvSpPr>
            <p:spPr>
              <a:xfrm>
                <a:off x="8804776" y="3975845"/>
                <a:ext cx="122623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𝑔𝑙𝑎𝑠𝑠𝑒𝑠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6E8ACBC8-0B71-4A95-98E4-F7352CD3B7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4776" y="3975845"/>
                <a:ext cx="1226233" cy="338554"/>
              </a:xfrm>
              <a:prstGeom prst="rect">
                <a:avLst/>
              </a:prstGeom>
              <a:blipFill>
                <a:blip r:embed="rId4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9E6F019A-EAFB-454A-97AD-366F5B846798}"/>
              </a:ext>
            </a:extLst>
          </p:cNvPr>
          <p:cNvCxnSpPr>
            <a:cxnSpLocks/>
          </p:cNvCxnSpPr>
          <p:nvPr/>
        </p:nvCxnSpPr>
        <p:spPr>
          <a:xfrm flipH="1" flipV="1">
            <a:off x="7657966" y="3263586"/>
            <a:ext cx="945284" cy="643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77B14479-7DC0-4BC4-8995-BBE0DF7420D3}"/>
                  </a:ext>
                </a:extLst>
              </p:cNvPr>
              <p:cNvSpPr txBox="1"/>
              <p:nvPr/>
            </p:nvSpPr>
            <p:spPr>
              <a:xfrm>
                <a:off x="8786886" y="3136793"/>
                <a:ext cx="124412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𝑙𝑒𝑓𝑡𝐸𝑦𝑒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77B14479-7DC0-4BC4-8995-BBE0DF7420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6886" y="3136793"/>
                <a:ext cx="1244123" cy="338554"/>
              </a:xfrm>
              <a:prstGeom prst="rect">
                <a:avLst/>
              </a:prstGeom>
              <a:blipFill>
                <a:blip r:embed="rId5"/>
                <a:stretch>
                  <a:fillRect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B611481D-9224-4F0B-96FE-535E9B3D01EB}"/>
              </a:ext>
            </a:extLst>
          </p:cNvPr>
          <p:cNvCxnSpPr>
            <a:cxnSpLocks/>
          </p:cNvCxnSpPr>
          <p:nvPr/>
        </p:nvCxnSpPr>
        <p:spPr>
          <a:xfrm flipH="1" flipV="1">
            <a:off x="7684732" y="2463800"/>
            <a:ext cx="945284" cy="643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A4AF6211-7A4F-40FF-8DBA-0930B8ABDC63}"/>
                  </a:ext>
                </a:extLst>
              </p:cNvPr>
              <p:cNvSpPr txBox="1"/>
              <p:nvPr/>
            </p:nvSpPr>
            <p:spPr>
              <a:xfrm>
                <a:off x="8786886" y="2297739"/>
                <a:ext cx="155395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𝑒𝑦𝑒𝑂𝑝𝑒𝑛𝑒𝑑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A4AF6211-7A4F-40FF-8DBA-0930B8ABDC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6886" y="2297739"/>
                <a:ext cx="1553952" cy="338554"/>
              </a:xfrm>
              <a:prstGeom prst="rect">
                <a:avLst/>
              </a:prstGeom>
              <a:blipFill>
                <a:blip r:embed="rId6"/>
                <a:stretch>
                  <a:fillRect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TextBox 68">
            <a:extLst>
              <a:ext uri="{FF2B5EF4-FFF2-40B4-BE49-F238E27FC236}">
                <a16:creationId xmlns:a16="http://schemas.microsoft.com/office/drawing/2014/main" id="{28063191-024F-4A33-8398-FCE0934D6CBB}"/>
              </a:ext>
            </a:extLst>
          </p:cNvPr>
          <p:cNvSpPr txBox="1"/>
          <p:nvPr/>
        </p:nvSpPr>
        <p:spPr>
          <a:xfrm>
            <a:off x="898870" y="5448482"/>
            <a:ext cx="11193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Input Layer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DAAD2511-134B-40C8-A13E-FAB7921CA61A}"/>
              </a:ext>
            </a:extLst>
          </p:cNvPr>
          <p:cNvSpPr txBox="1"/>
          <p:nvPr/>
        </p:nvSpPr>
        <p:spPr>
          <a:xfrm>
            <a:off x="5235902" y="1106052"/>
            <a:ext cx="12827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Hidden Node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E9CC60D7-7717-4204-B2B9-76CD5771FCDA}"/>
              </a:ext>
            </a:extLst>
          </p:cNvPr>
          <p:cNvSpPr/>
          <p:nvPr/>
        </p:nvSpPr>
        <p:spPr>
          <a:xfrm>
            <a:off x="5186597" y="1484026"/>
            <a:ext cx="774824" cy="839449"/>
          </a:xfrm>
          <a:custGeom>
            <a:avLst/>
            <a:gdLst>
              <a:gd name="connsiteX0" fmla="*/ 712033 w 774824"/>
              <a:gd name="connsiteY0" fmla="*/ 0 h 839449"/>
              <a:gd name="connsiteX1" fmla="*/ 704537 w 774824"/>
              <a:gd name="connsiteY1" fmla="*/ 464695 h 839449"/>
              <a:gd name="connsiteX2" fmla="*/ 0 w 774824"/>
              <a:gd name="connsiteY2" fmla="*/ 839449 h 83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74824" h="839449">
                <a:moveTo>
                  <a:pt x="712033" y="0"/>
                </a:moveTo>
                <a:cubicBezTo>
                  <a:pt x="767621" y="162393"/>
                  <a:pt x="823209" y="324787"/>
                  <a:pt x="704537" y="464695"/>
                </a:cubicBezTo>
                <a:cubicBezTo>
                  <a:pt x="585865" y="604603"/>
                  <a:pt x="292932" y="722026"/>
                  <a:pt x="0" y="839449"/>
                </a:cubicBezTo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52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71" grpId="0"/>
      <p:bldP spid="41" grpId="0" animBg="1"/>
      <p:bldP spid="42" grpId="0" animBg="1"/>
      <p:bldP spid="74" grpId="0"/>
      <p:bldP spid="7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B0F8B-DEE4-4DC6-85B7-568EF2692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Ensemble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106E34-8176-4734-A776-335DDE7163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0" y="1825625"/>
            <a:ext cx="10988040" cy="4351338"/>
          </a:xfrm>
        </p:spPr>
        <p:txBody>
          <a:bodyPr>
            <a:normAutofit/>
          </a:bodyPr>
          <a:lstStyle/>
          <a:p>
            <a:r>
              <a:rPr lang="en-US" dirty="0"/>
              <a:t>Bias / Variance challenges</a:t>
            </a:r>
          </a:p>
          <a:p>
            <a:pPr lvl="1"/>
            <a:r>
              <a:rPr lang="en-US" dirty="0"/>
              <a:t>Simple models can’t represent complex concepts (bias)</a:t>
            </a:r>
          </a:p>
          <a:p>
            <a:pPr lvl="1"/>
            <a:r>
              <a:rPr lang="en-US" dirty="0"/>
              <a:t>Complex models can overfit noise and small deltas in data (variance)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Instead of learning one model, learn several (many) and combine them</a:t>
            </a:r>
          </a:p>
          <a:p>
            <a:pPr lvl="1"/>
            <a:r>
              <a:rPr lang="en-US" dirty="0"/>
              <a:t>Easy (low risk) way to mitigate some bias / variance problems</a:t>
            </a:r>
          </a:p>
          <a:p>
            <a:pPr lvl="1"/>
            <a:r>
              <a:rPr lang="en-US" dirty="0"/>
              <a:t>Often results in better accuracy, sometimes significantly better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9681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ED24A5-8497-4AFC-9798-D21937CD7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795" y="329511"/>
            <a:ext cx="5100830" cy="892174"/>
          </a:xfrm>
        </p:spPr>
        <p:txBody>
          <a:bodyPr>
            <a:normAutofit fontScale="90000"/>
          </a:bodyPr>
          <a:lstStyle/>
          <a:p>
            <a:r>
              <a:rPr lang="en-US" dirty="0"/>
              <a:t>Example of Predicting with Neural Network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D04DE2F-7B28-4550-82DA-9D80D2001DA9}"/>
              </a:ext>
            </a:extLst>
          </p:cNvPr>
          <p:cNvSpPr/>
          <p:nvPr/>
        </p:nvSpPr>
        <p:spPr>
          <a:xfrm>
            <a:off x="5947158" y="3890643"/>
            <a:ext cx="512956" cy="53525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82C7341-7616-417B-B442-38F9AD59D533}"/>
              </a:ext>
            </a:extLst>
          </p:cNvPr>
          <p:cNvCxnSpPr>
            <a:cxnSpLocks/>
            <a:endCxn id="4" idx="6"/>
          </p:cNvCxnSpPr>
          <p:nvPr/>
        </p:nvCxnSpPr>
        <p:spPr>
          <a:xfrm flipH="1">
            <a:off x="6460114" y="4158272"/>
            <a:ext cx="515744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40DCBCF5-6D39-424E-97D6-8394F3A87D14}"/>
              </a:ext>
            </a:extLst>
          </p:cNvPr>
          <p:cNvSpPr/>
          <p:nvPr/>
        </p:nvSpPr>
        <p:spPr>
          <a:xfrm>
            <a:off x="3869312" y="3222964"/>
            <a:ext cx="512956" cy="53525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E4879BE-C4A0-48A3-8C6D-A2E83F273094}"/>
              </a:ext>
            </a:extLst>
          </p:cNvPr>
          <p:cNvCxnSpPr>
            <a:cxnSpLocks/>
            <a:stCxn id="4" idx="2"/>
            <a:endCxn id="8" idx="6"/>
          </p:cNvCxnSpPr>
          <p:nvPr/>
        </p:nvCxnSpPr>
        <p:spPr>
          <a:xfrm flipH="1" flipV="1">
            <a:off x="4382268" y="3490593"/>
            <a:ext cx="1564890" cy="66767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F04B6B05-233B-4031-9723-3F8E21FCAEF0}"/>
              </a:ext>
            </a:extLst>
          </p:cNvPr>
          <p:cNvSpPr/>
          <p:nvPr/>
        </p:nvSpPr>
        <p:spPr>
          <a:xfrm>
            <a:off x="3869311" y="4415447"/>
            <a:ext cx="512956" cy="53525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002DE67-3999-4226-A9E9-8110A4557151}"/>
              </a:ext>
            </a:extLst>
          </p:cNvPr>
          <p:cNvCxnSpPr>
            <a:cxnSpLocks/>
            <a:stCxn id="4" idx="2"/>
            <a:endCxn id="10" idx="6"/>
          </p:cNvCxnSpPr>
          <p:nvPr/>
        </p:nvCxnSpPr>
        <p:spPr>
          <a:xfrm flipH="1">
            <a:off x="4382267" y="4158272"/>
            <a:ext cx="1564891" cy="52480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CAE3A99-E769-4D19-A799-69E00E819755}"/>
              </a:ext>
            </a:extLst>
          </p:cNvPr>
          <p:cNvCxnSpPr>
            <a:cxnSpLocks/>
            <a:stCxn id="4" idx="2"/>
          </p:cNvCxnSpPr>
          <p:nvPr/>
        </p:nvCxnSpPr>
        <p:spPr>
          <a:xfrm flipH="1" flipV="1">
            <a:off x="5164712" y="3490593"/>
            <a:ext cx="782446" cy="66767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E954D25-1F51-4421-870B-C27849CE3CE9}"/>
              </a:ext>
            </a:extLst>
          </p:cNvPr>
          <p:cNvCxnSpPr>
            <a:cxnSpLocks/>
            <a:stCxn id="8" idx="2"/>
          </p:cNvCxnSpPr>
          <p:nvPr/>
        </p:nvCxnSpPr>
        <p:spPr>
          <a:xfrm flipH="1" flipV="1">
            <a:off x="3326387" y="3100997"/>
            <a:ext cx="542925" cy="38959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36EA4DA-C8D3-4FCF-B6E8-6FE460E273F7}"/>
              </a:ext>
            </a:extLst>
          </p:cNvPr>
          <p:cNvCxnSpPr>
            <a:cxnSpLocks/>
            <a:stCxn id="10" idx="2"/>
          </p:cNvCxnSpPr>
          <p:nvPr/>
        </p:nvCxnSpPr>
        <p:spPr>
          <a:xfrm flipH="1" flipV="1">
            <a:off x="3306580" y="4304051"/>
            <a:ext cx="562731" cy="37902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7" name="Table 26">
                <a:extLst>
                  <a:ext uri="{FF2B5EF4-FFF2-40B4-BE49-F238E27FC236}">
                    <a16:creationId xmlns:a16="http://schemas.microsoft.com/office/drawing/2014/main" id="{3A8BB125-BC48-4D7C-B700-D36161FCFB08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847725" y="3927892"/>
              <a:ext cx="1339850" cy="7416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669925">
                      <a:extLst>
                        <a:ext uri="{9D8B030D-6E8A-4147-A177-3AD203B41FA5}">
                          <a16:colId xmlns:a16="http://schemas.microsoft.com/office/drawing/2014/main" val="3370638595"/>
                        </a:ext>
                      </a:extLst>
                    </a:gridCol>
                    <a:gridCol w="669925">
                      <a:extLst>
                        <a:ext uri="{9D8B030D-6E8A-4147-A177-3AD203B41FA5}">
                          <a16:colId xmlns:a16="http://schemas.microsoft.com/office/drawing/2014/main" val="190161017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1.0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190674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8773745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7" name="Table 26">
                <a:extLst>
                  <a:ext uri="{FF2B5EF4-FFF2-40B4-BE49-F238E27FC236}">
                    <a16:creationId xmlns:a16="http://schemas.microsoft.com/office/drawing/2014/main" id="{3A8BB125-BC48-4D7C-B700-D36161FCFB0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00158220"/>
                  </p:ext>
                </p:extLst>
              </p:nvPr>
            </p:nvGraphicFramePr>
            <p:xfrm>
              <a:off x="847725" y="3927892"/>
              <a:ext cx="1339850" cy="7416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669925">
                      <a:extLst>
                        <a:ext uri="{9D8B030D-6E8A-4147-A177-3AD203B41FA5}">
                          <a16:colId xmlns:a16="http://schemas.microsoft.com/office/drawing/2014/main" val="3370638595"/>
                        </a:ext>
                      </a:extLst>
                    </a:gridCol>
                    <a:gridCol w="669925">
                      <a:extLst>
                        <a:ext uri="{9D8B030D-6E8A-4147-A177-3AD203B41FA5}">
                          <a16:colId xmlns:a16="http://schemas.microsoft.com/office/drawing/2014/main" val="190161017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09" t="-8065" r="-101818" b="-1209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1.0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190674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09" t="-109836" r="-101818" b="-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87737454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0C94CC4-FF41-4CEA-8763-17DEC68A481A}"/>
              </a:ext>
            </a:extLst>
          </p:cNvPr>
          <p:cNvCxnSpPr>
            <a:cxnSpLocks/>
            <a:stCxn id="8" idx="2"/>
          </p:cNvCxnSpPr>
          <p:nvPr/>
        </p:nvCxnSpPr>
        <p:spPr>
          <a:xfrm flipH="1">
            <a:off x="2187575" y="3490593"/>
            <a:ext cx="1681737" cy="57910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B10932DC-DDFE-4F6B-9AD8-B61B7E0C2C3C}"/>
              </a:ext>
            </a:extLst>
          </p:cNvPr>
          <p:cNvCxnSpPr>
            <a:cxnSpLocks/>
            <a:stCxn id="8" idx="2"/>
          </p:cNvCxnSpPr>
          <p:nvPr/>
        </p:nvCxnSpPr>
        <p:spPr>
          <a:xfrm flipH="1">
            <a:off x="2187575" y="3490593"/>
            <a:ext cx="1681737" cy="100959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05AD198-3D13-46F7-BC1F-5D8E7F6114F4}"/>
              </a:ext>
            </a:extLst>
          </p:cNvPr>
          <p:cNvCxnSpPr>
            <a:cxnSpLocks/>
            <a:stCxn id="10" idx="2"/>
          </p:cNvCxnSpPr>
          <p:nvPr/>
        </p:nvCxnSpPr>
        <p:spPr>
          <a:xfrm flipH="1" flipV="1">
            <a:off x="2187574" y="4080156"/>
            <a:ext cx="1681737" cy="60292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3255EC05-14C6-484C-94A5-F90C5D944A8E}"/>
              </a:ext>
            </a:extLst>
          </p:cNvPr>
          <p:cNvCxnSpPr>
            <a:cxnSpLocks/>
            <a:stCxn id="10" idx="2"/>
          </p:cNvCxnSpPr>
          <p:nvPr/>
        </p:nvCxnSpPr>
        <p:spPr>
          <a:xfrm flipH="1" flipV="1">
            <a:off x="2187574" y="4535932"/>
            <a:ext cx="1681737" cy="14714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Picture 43">
            <a:extLst>
              <a:ext uri="{FF2B5EF4-FFF2-40B4-BE49-F238E27FC236}">
                <a16:creationId xmlns:a16="http://schemas.microsoft.com/office/drawing/2014/main" id="{02564AC7-D385-4AF9-B058-66C333FB73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9734" y="1036859"/>
            <a:ext cx="3047619" cy="23142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5" name="Table 44">
                <a:extLst>
                  <a:ext uri="{FF2B5EF4-FFF2-40B4-BE49-F238E27FC236}">
                    <a16:creationId xmlns:a16="http://schemas.microsoft.com/office/drawing/2014/main" id="{E5690C7F-696F-44FB-9430-D8AD6B992E3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623790" y="5207880"/>
              <a:ext cx="1003998" cy="97631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01999">
                      <a:extLst>
                        <a:ext uri="{9D8B030D-6E8A-4147-A177-3AD203B41FA5}">
                          <a16:colId xmlns:a16="http://schemas.microsoft.com/office/drawing/2014/main" val="3370638595"/>
                        </a:ext>
                      </a:extLst>
                    </a:gridCol>
                    <a:gridCol w="501999">
                      <a:extLst>
                        <a:ext uri="{9D8B030D-6E8A-4147-A177-3AD203B41FA5}">
                          <a16:colId xmlns:a16="http://schemas.microsoft.com/office/drawing/2014/main" val="1901610173"/>
                        </a:ext>
                      </a:extLst>
                    </a:gridCol>
                  </a:tblGrid>
                  <a:tr h="32543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1.0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19067429"/>
                      </a:ext>
                    </a:extLst>
                  </a:tr>
                  <a:tr h="32543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0.5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87737454"/>
                      </a:ext>
                    </a:extLst>
                  </a:tr>
                  <a:tr h="32543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-1.0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067608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5" name="Table 44">
                <a:extLst>
                  <a:ext uri="{FF2B5EF4-FFF2-40B4-BE49-F238E27FC236}">
                    <a16:creationId xmlns:a16="http://schemas.microsoft.com/office/drawing/2014/main" id="{E5690C7F-696F-44FB-9430-D8AD6B992E3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57240171"/>
                  </p:ext>
                </p:extLst>
              </p:nvPr>
            </p:nvGraphicFramePr>
            <p:xfrm>
              <a:off x="3623790" y="5207880"/>
              <a:ext cx="1003998" cy="97631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01999">
                      <a:extLst>
                        <a:ext uri="{9D8B030D-6E8A-4147-A177-3AD203B41FA5}">
                          <a16:colId xmlns:a16="http://schemas.microsoft.com/office/drawing/2014/main" val="3370638595"/>
                        </a:ext>
                      </a:extLst>
                    </a:gridCol>
                    <a:gridCol w="501999">
                      <a:extLst>
                        <a:ext uri="{9D8B030D-6E8A-4147-A177-3AD203B41FA5}">
                          <a16:colId xmlns:a16="http://schemas.microsoft.com/office/drawing/2014/main" val="1901610173"/>
                        </a:ext>
                      </a:extLst>
                    </a:gridCol>
                  </a:tblGrid>
                  <a:tr h="32543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205" t="-1852" r="-102410" b="-2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1.0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19067429"/>
                      </a:ext>
                    </a:extLst>
                  </a:tr>
                  <a:tr h="32543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205" t="-103774" r="-102410" b="-1150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0.5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87737454"/>
                      </a:ext>
                    </a:extLst>
                  </a:tr>
                  <a:tr h="32543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205" t="-200000" r="-102410" b="-129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-1.0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0676080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6" name="Table 45">
                <a:extLst>
                  <a:ext uri="{FF2B5EF4-FFF2-40B4-BE49-F238E27FC236}">
                    <a16:creationId xmlns:a16="http://schemas.microsoft.com/office/drawing/2014/main" id="{48EA9CDC-72AD-48C4-A062-FD07D12E7FD2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587945" y="1867508"/>
              <a:ext cx="1003998" cy="97631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01999">
                      <a:extLst>
                        <a:ext uri="{9D8B030D-6E8A-4147-A177-3AD203B41FA5}">
                          <a16:colId xmlns:a16="http://schemas.microsoft.com/office/drawing/2014/main" val="3370638595"/>
                        </a:ext>
                      </a:extLst>
                    </a:gridCol>
                    <a:gridCol w="501999">
                      <a:extLst>
                        <a:ext uri="{9D8B030D-6E8A-4147-A177-3AD203B41FA5}">
                          <a16:colId xmlns:a16="http://schemas.microsoft.com/office/drawing/2014/main" val="1901610173"/>
                        </a:ext>
                      </a:extLst>
                    </a:gridCol>
                  </a:tblGrid>
                  <a:tr h="32543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0.5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19067429"/>
                      </a:ext>
                    </a:extLst>
                  </a:tr>
                  <a:tr h="32543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-1.0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87737454"/>
                      </a:ext>
                    </a:extLst>
                  </a:tr>
                  <a:tr h="32543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1.0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067608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6" name="Table 45">
                <a:extLst>
                  <a:ext uri="{FF2B5EF4-FFF2-40B4-BE49-F238E27FC236}">
                    <a16:creationId xmlns:a16="http://schemas.microsoft.com/office/drawing/2014/main" id="{48EA9CDC-72AD-48C4-A062-FD07D12E7FD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86910735"/>
                  </p:ext>
                </p:extLst>
              </p:nvPr>
            </p:nvGraphicFramePr>
            <p:xfrm>
              <a:off x="3587945" y="1867508"/>
              <a:ext cx="1003998" cy="97631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01999">
                      <a:extLst>
                        <a:ext uri="{9D8B030D-6E8A-4147-A177-3AD203B41FA5}">
                          <a16:colId xmlns:a16="http://schemas.microsoft.com/office/drawing/2014/main" val="3370638595"/>
                        </a:ext>
                      </a:extLst>
                    </a:gridCol>
                    <a:gridCol w="501999">
                      <a:extLst>
                        <a:ext uri="{9D8B030D-6E8A-4147-A177-3AD203B41FA5}">
                          <a16:colId xmlns:a16="http://schemas.microsoft.com/office/drawing/2014/main" val="1901610173"/>
                        </a:ext>
                      </a:extLst>
                    </a:gridCol>
                  </a:tblGrid>
                  <a:tr h="32543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205" t="-1852" r="-102410" b="-2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0.5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19067429"/>
                      </a:ext>
                    </a:extLst>
                  </a:tr>
                  <a:tr h="32543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205" t="-103774" r="-102410" b="-1150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-1.0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87737454"/>
                      </a:ext>
                    </a:extLst>
                  </a:tr>
                  <a:tr h="32543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205" t="-200000" r="-102410" b="-129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1.0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0676080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7" name="Table 46">
                <a:extLst>
                  <a:ext uri="{FF2B5EF4-FFF2-40B4-BE49-F238E27FC236}">
                    <a16:creationId xmlns:a16="http://schemas.microsoft.com/office/drawing/2014/main" id="{56048B69-677B-465D-80A7-0959CE25B82C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701637" y="4608327"/>
              <a:ext cx="1003998" cy="97631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01999">
                      <a:extLst>
                        <a:ext uri="{9D8B030D-6E8A-4147-A177-3AD203B41FA5}">
                          <a16:colId xmlns:a16="http://schemas.microsoft.com/office/drawing/2014/main" val="3370638595"/>
                        </a:ext>
                      </a:extLst>
                    </a:gridCol>
                    <a:gridCol w="501999">
                      <a:extLst>
                        <a:ext uri="{9D8B030D-6E8A-4147-A177-3AD203B41FA5}">
                          <a16:colId xmlns:a16="http://schemas.microsoft.com/office/drawing/2014/main" val="1901610173"/>
                        </a:ext>
                      </a:extLst>
                    </a:gridCol>
                  </a:tblGrid>
                  <a:tr h="32543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0.25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19067429"/>
                      </a:ext>
                    </a:extLst>
                  </a:tr>
                  <a:tr h="32543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1.0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87737454"/>
                      </a:ext>
                    </a:extLst>
                  </a:tr>
                  <a:tr h="32543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1.0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067608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7" name="Table 46">
                <a:extLst>
                  <a:ext uri="{FF2B5EF4-FFF2-40B4-BE49-F238E27FC236}">
                    <a16:creationId xmlns:a16="http://schemas.microsoft.com/office/drawing/2014/main" id="{56048B69-677B-465D-80A7-0959CE25B82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96370261"/>
                  </p:ext>
                </p:extLst>
              </p:nvPr>
            </p:nvGraphicFramePr>
            <p:xfrm>
              <a:off x="5701637" y="4608327"/>
              <a:ext cx="1003998" cy="97631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01999">
                      <a:extLst>
                        <a:ext uri="{9D8B030D-6E8A-4147-A177-3AD203B41FA5}">
                          <a16:colId xmlns:a16="http://schemas.microsoft.com/office/drawing/2014/main" val="3370638595"/>
                        </a:ext>
                      </a:extLst>
                    </a:gridCol>
                    <a:gridCol w="501999">
                      <a:extLst>
                        <a:ext uri="{9D8B030D-6E8A-4147-A177-3AD203B41FA5}">
                          <a16:colId xmlns:a16="http://schemas.microsoft.com/office/drawing/2014/main" val="1901610173"/>
                        </a:ext>
                      </a:extLst>
                    </a:gridCol>
                  </a:tblGrid>
                  <a:tr h="32543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1205" t="-1852" r="-102410" b="-2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0.25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19067429"/>
                      </a:ext>
                    </a:extLst>
                  </a:tr>
                  <a:tr h="32543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1205" t="-101852" r="-102410" b="-1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1.0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87737454"/>
                      </a:ext>
                    </a:extLst>
                  </a:tr>
                  <a:tr h="32543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1205" t="-201852" r="-102410" b="-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1.0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0676080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2" name="TextBox 51">
            <a:extLst>
              <a:ext uri="{FF2B5EF4-FFF2-40B4-BE49-F238E27FC236}">
                <a16:creationId xmlns:a16="http://schemas.microsoft.com/office/drawing/2014/main" id="{B3856537-5A5F-4FC7-8D59-15D986D0A890}"/>
              </a:ext>
            </a:extLst>
          </p:cNvPr>
          <p:cNvSpPr txBox="1"/>
          <p:nvPr/>
        </p:nvSpPr>
        <p:spPr>
          <a:xfrm>
            <a:off x="3939101" y="3351145"/>
            <a:ext cx="380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0.0</a:t>
            </a:r>
            <a:endParaRPr lang="en-US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7A5ACD04-E2F1-46A7-B18A-38B26A55C0FA}"/>
              </a:ext>
            </a:extLst>
          </p:cNvPr>
          <p:cNvSpPr txBox="1"/>
          <p:nvPr/>
        </p:nvSpPr>
        <p:spPr>
          <a:xfrm>
            <a:off x="3939101" y="4531072"/>
            <a:ext cx="380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1.0</a:t>
            </a:r>
            <a:endParaRPr lang="en-US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550C9ECC-AA7D-4224-8903-81E624CF2B55}"/>
              </a:ext>
            </a:extLst>
          </p:cNvPr>
          <p:cNvSpPr txBox="1"/>
          <p:nvPr/>
        </p:nvSpPr>
        <p:spPr>
          <a:xfrm>
            <a:off x="4642173" y="3557181"/>
            <a:ext cx="4571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~0.5</a:t>
            </a:r>
            <a:endParaRPr lang="en-US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505F181-B02C-4A79-9C47-D51B2711956C}"/>
              </a:ext>
            </a:extLst>
          </p:cNvPr>
          <p:cNvSpPr txBox="1"/>
          <p:nvPr/>
        </p:nvSpPr>
        <p:spPr>
          <a:xfrm>
            <a:off x="4602898" y="4392572"/>
            <a:ext cx="5357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~0.75</a:t>
            </a:r>
            <a:endParaRPr lang="en-US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B7CDBE6D-58A4-4983-9A76-EF6DAFD584FD}"/>
              </a:ext>
            </a:extLst>
          </p:cNvPr>
          <p:cNvSpPr txBox="1"/>
          <p:nvPr/>
        </p:nvSpPr>
        <p:spPr>
          <a:xfrm>
            <a:off x="6013520" y="4031480"/>
            <a:ext cx="380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1.5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AD767F25-A1A4-47D2-BFA2-D2A332F372F8}"/>
                  </a:ext>
                </a:extLst>
              </p:cNvPr>
              <p:cNvSpPr txBox="1"/>
              <p:nvPr/>
            </p:nvSpPr>
            <p:spPr>
              <a:xfrm>
                <a:off x="6975858" y="4019772"/>
                <a:ext cx="146290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=~0.82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AD767F25-A1A4-47D2-BFA2-D2A332F372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5858" y="4019772"/>
                <a:ext cx="1462901" cy="27699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4173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4" grpId="0"/>
      <p:bldP spid="55" grpId="0"/>
      <p:bldP spid="56" grpId="0"/>
      <p:bldP spid="57" grpId="0"/>
      <p:bldP spid="5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2A51F-36BB-499B-89A2-B86222D1C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Backprop Example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1AABA95F-4684-4BE2-9E32-8643CB0E17F7}"/>
              </a:ext>
            </a:extLst>
          </p:cNvPr>
          <p:cNvSpPr/>
          <p:nvPr/>
        </p:nvSpPr>
        <p:spPr>
          <a:xfrm>
            <a:off x="8066212" y="3429000"/>
            <a:ext cx="512956" cy="53525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6A7DBB5D-BD3B-4E52-B8AB-E772849F5C78}"/>
              </a:ext>
            </a:extLst>
          </p:cNvPr>
          <p:cNvCxnSpPr>
            <a:cxnSpLocks/>
            <a:endCxn id="49" idx="6"/>
          </p:cNvCxnSpPr>
          <p:nvPr/>
        </p:nvCxnSpPr>
        <p:spPr>
          <a:xfrm flipH="1">
            <a:off x="8579168" y="3696629"/>
            <a:ext cx="515744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val 50">
            <a:extLst>
              <a:ext uri="{FF2B5EF4-FFF2-40B4-BE49-F238E27FC236}">
                <a16:creationId xmlns:a16="http://schemas.microsoft.com/office/drawing/2014/main" id="{0BB7CEFA-FF45-4D34-8086-EDEF30BA29A1}"/>
              </a:ext>
            </a:extLst>
          </p:cNvPr>
          <p:cNvSpPr/>
          <p:nvPr/>
        </p:nvSpPr>
        <p:spPr>
          <a:xfrm>
            <a:off x="4870415" y="2474018"/>
            <a:ext cx="512956" cy="53525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351E23B2-59A8-444D-B3E7-393AE230CF6B}"/>
              </a:ext>
            </a:extLst>
          </p:cNvPr>
          <p:cNvCxnSpPr>
            <a:cxnSpLocks/>
            <a:stCxn id="49" idx="2"/>
            <a:endCxn id="51" idx="6"/>
          </p:cNvCxnSpPr>
          <p:nvPr/>
        </p:nvCxnSpPr>
        <p:spPr>
          <a:xfrm flipH="1" flipV="1">
            <a:off x="5383371" y="2741647"/>
            <a:ext cx="2682841" cy="95498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2">
            <a:extLst>
              <a:ext uri="{FF2B5EF4-FFF2-40B4-BE49-F238E27FC236}">
                <a16:creationId xmlns:a16="http://schemas.microsoft.com/office/drawing/2014/main" id="{AE1CE7D0-E55F-46A2-B927-1F0986A83F4F}"/>
              </a:ext>
            </a:extLst>
          </p:cNvPr>
          <p:cNvSpPr/>
          <p:nvPr/>
        </p:nvSpPr>
        <p:spPr>
          <a:xfrm>
            <a:off x="4870415" y="4935086"/>
            <a:ext cx="512956" cy="53525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D5174A3A-E49A-42B4-B42C-11E782015371}"/>
              </a:ext>
            </a:extLst>
          </p:cNvPr>
          <p:cNvCxnSpPr>
            <a:cxnSpLocks/>
            <a:stCxn id="49" idx="2"/>
            <a:endCxn id="53" idx="6"/>
          </p:cNvCxnSpPr>
          <p:nvPr/>
        </p:nvCxnSpPr>
        <p:spPr>
          <a:xfrm flipH="1">
            <a:off x="5383371" y="3696629"/>
            <a:ext cx="2682841" cy="150608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1D95D76B-3D09-4FD4-89F0-09F4C42DAEFE}"/>
              </a:ext>
            </a:extLst>
          </p:cNvPr>
          <p:cNvCxnSpPr>
            <a:cxnSpLocks/>
            <a:stCxn id="49" idx="2"/>
          </p:cNvCxnSpPr>
          <p:nvPr/>
        </p:nvCxnSpPr>
        <p:spPr>
          <a:xfrm flipH="1" flipV="1">
            <a:off x="7283766" y="3028950"/>
            <a:ext cx="782446" cy="66767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7BB93611-5E4D-4FBD-8FE7-1410D23608CA}"/>
              </a:ext>
            </a:extLst>
          </p:cNvPr>
          <p:cNvCxnSpPr>
            <a:cxnSpLocks/>
            <a:stCxn id="51" idx="2"/>
          </p:cNvCxnSpPr>
          <p:nvPr/>
        </p:nvCxnSpPr>
        <p:spPr>
          <a:xfrm flipH="1" flipV="1">
            <a:off x="4327490" y="2352051"/>
            <a:ext cx="542925" cy="38959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C23C04CD-A0C6-4177-BB1E-65EF2A410287}"/>
              </a:ext>
            </a:extLst>
          </p:cNvPr>
          <p:cNvCxnSpPr>
            <a:cxnSpLocks/>
            <a:stCxn id="53" idx="2"/>
          </p:cNvCxnSpPr>
          <p:nvPr/>
        </p:nvCxnSpPr>
        <p:spPr>
          <a:xfrm flipH="1" flipV="1">
            <a:off x="4029546" y="4392572"/>
            <a:ext cx="840869" cy="81014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8" name="Table 57">
                <a:extLst>
                  <a:ext uri="{FF2B5EF4-FFF2-40B4-BE49-F238E27FC236}">
                    <a16:creationId xmlns:a16="http://schemas.microsoft.com/office/drawing/2014/main" id="{EACCBCB0-57DD-48DF-83CF-FAB9AB06E7FD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847725" y="3927892"/>
              <a:ext cx="1339850" cy="11125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669925">
                      <a:extLst>
                        <a:ext uri="{9D8B030D-6E8A-4147-A177-3AD203B41FA5}">
                          <a16:colId xmlns:a16="http://schemas.microsoft.com/office/drawing/2014/main" val="3370638595"/>
                        </a:ext>
                      </a:extLst>
                    </a:gridCol>
                    <a:gridCol w="669925">
                      <a:extLst>
                        <a:ext uri="{9D8B030D-6E8A-4147-A177-3AD203B41FA5}">
                          <a16:colId xmlns:a16="http://schemas.microsoft.com/office/drawing/2014/main" val="190161017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1.0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190674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8773745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7272383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8" name="Table 57">
                <a:extLst>
                  <a:ext uri="{FF2B5EF4-FFF2-40B4-BE49-F238E27FC236}">
                    <a16:creationId xmlns:a16="http://schemas.microsoft.com/office/drawing/2014/main" id="{EACCBCB0-57DD-48DF-83CF-FAB9AB06E7F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60033162"/>
                  </p:ext>
                </p:extLst>
              </p:nvPr>
            </p:nvGraphicFramePr>
            <p:xfrm>
              <a:off x="847725" y="3927892"/>
              <a:ext cx="1339850" cy="11125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669925">
                      <a:extLst>
                        <a:ext uri="{9D8B030D-6E8A-4147-A177-3AD203B41FA5}">
                          <a16:colId xmlns:a16="http://schemas.microsoft.com/office/drawing/2014/main" val="3370638595"/>
                        </a:ext>
                      </a:extLst>
                    </a:gridCol>
                    <a:gridCol w="669925">
                      <a:extLst>
                        <a:ext uri="{9D8B030D-6E8A-4147-A177-3AD203B41FA5}">
                          <a16:colId xmlns:a16="http://schemas.microsoft.com/office/drawing/2014/main" val="190161017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09" t="-8197" r="-101818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1.0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190674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09" t="-108197" r="-101818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8773745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09" t="-208197" r="-101818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72723838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F3DF5EA4-3424-4C3E-99ED-9C36CF01D770}"/>
              </a:ext>
            </a:extLst>
          </p:cNvPr>
          <p:cNvCxnSpPr>
            <a:cxnSpLocks/>
            <a:stCxn id="51" idx="2"/>
          </p:cNvCxnSpPr>
          <p:nvPr/>
        </p:nvCxnSpPr>
        <p:spPr>
          <a:xfrm flipH="1">
            <a:off x="2187575" y="2741647"/>
            <a:ext cx="2682840" cy="136853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A8600A46-0546-4410-B6D9-C0718BC3F84F}"/>
              </a:ext>
            </a:extLst>
          </p:cNvPr>
          <p:cNvCxnSpPr>
            <a:cxnSpLocks/>
            <a:stCxn id="51" idx="2"/>
            <a:endCxn id="58" idx="3"/>
          </p:cNvCxnSpPr>
          <p:nvPr/>
        </p:nvCxnSpPr>
        <p:spPr>
          <a:xfrm flipH="1">
            <a:off x="2187575" y="2741647"/>
            <a:ext cx="2682840" cy="174250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92910BFA-B2B7-4584-B570-0868FEABF6C6}"/>
              </a:ext>
            </a:extLst>
          </p:cNvPr>
          <p:cNvCxnSpPr>
            <a:cxnSpLocks/>
            <a:stCxn id="53" idx="2"/>
          </p:cNvCxnSpPr>
          <p:nvPr/>
        </p:nvCxnSpPr>
        <p:spPr>
          <a:xfrm flipH="1" flipV="1">
            <a:off x="2187575" y="4103531"/>
            <a:ext cx="2682840" cy="109918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F58C6BF0-8980-4176-AF9B-579E35C9050E}"/>
              </a:ext>
            </a:extLst>
          </p:cNvPr>
          <p:cNvCxnSpPr>
            <a:cxnSpLocks/>
            <a:stCxn id="53" idx="2"/>
            <a:endCxn id="58" idx="3"/>
          </p:cNvCxnSpPr>
          <p:nvPr/>
        </p:nvCxnSpPr>
        <p:spPr>
          <a:xfrm flipH="1" flipV="1">
            <a:off x="2187575" y="4484152"/>
            <a:ext cx="2682840" cy="71856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3" name="Table 62">
                <a:extLst>
                  <a:ext uri="{FF2B5EF4-FFF2-40B4-BE49-F238E27FC236}">
                    <a16:creationId xmlns:a16="http://schemas.microsoft.com/office/drawing/2014/main" id="{FEB7064E-2C07-4B29-AD75-F67D33A403F2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371061" y="5294295"/>
              <a:ext cx="1003998" cy="97631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01999">
                      <a:extLst>
                        <a:ext uri="{9D8B030D-6E8A-4147-A177-3AD203B41FA5}">
                          <a16:colId xmlns:a16="http://schemas.microsoft.com/office/drawing/2014/main" val="3370638595"/>
                        </a:ext>
                      </a:extLst>
                    </a:gridCol>
                    <a:gridCol w="501999">
                      <a:extLst>
                        <a:ext uri="{9D8B030D-6E8A-4147-A177-3AD203B41FA5}">
                          <a16:colId xmlns:a16="http://schemas.microsoft.com/office/drawing/2014/main" val="1901610173"/>
                        </a:ext>
                      </a:extLst>
                    </a:gridCol>
                  </a:tblGrid>
                  <a:tr h="32543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1.0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19067429"/>
                      </a:ext>
                    </a:extLst>
                  </a:tr>
                  <a:tr h="32543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0.5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87737454"/>
                      </a:ext>
                    </a:extLst>
                  </a:tr>
                  <a:tr h="32543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-1.0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067608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3" name="Table 62">
                <a:extLst>
                  <a:ext uri="{FF2B5EF4-FFF2-40B4-BE49-F238E27FC236}">
                    <a16:creationId xmlns:a16="http://schemas.microsoft.com/office/drawing/2014/main" id="{FEB7064E-2C07-4B29-AD75-F67D33A403F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41083921"/>
                  </p:ext>
                </p:extLst>
              </p:nvPr>
            </p:nvGraphicFramePr>
            <p:xfrm>
              <a:off x="3371061" y="5294295"/>
              <a:ext cx="1003998" cy="97631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01999">
                      <a:extLst>
                        <a:ext uri="{9D8B030D-6E8A-4147-A177-3AD203B41FA5}">
                          <a16:colId xmlns:a16="http://schemas.microsoft.com/office/drawing/2014/main" val="3370638595"/>
                        </a:ext>
                      </a:extLst>
                    </a:gridCol>
                    <a:gridCol w="501999">
                      <a:extLst>
                        <a:ext uri="{9D8B030D-6E8A-4147-A177-3AD203B41FA5}">
                          <a16:colId xmlns:a16="http://schemas.microsoft.com/office/drawing/2014/main" val="1901610173"/>
                        </a:ext>
                      </a:extLst>
                    </a:gridCol>
                  </a:tblGrid>
                  <a:tr h="32543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205" t="-1852" r="-102410" b="-2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1.0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19067429"/>
                      </a:ext>
                    </a:extLst>
                  </a:tr>
                  <a:tr h="32543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205" t="-103774" r="-102410" b="-1150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0.5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87737454"/>
                      </a:ext>
                    </a:extLst>
                  </a:tr>
                  <a:tr h="32543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205" t="-200000" r="-102410" b="-129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-1.0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0676080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4" name="Table 63">
                <a:extLst>
                  <a:ext uri="{FF2B5EF4-FFF2-40B4-BE49-F238E27FC236}">
                    <a16:creationId xmlns:a16="http://schemas.microsoft.com/office/drawing/2014/main" id="{B9B51921-09C8-4FD6-8491-70BDDF9956F9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869062" y="1859756"/>
              <a:ext cx="1003998" cy="97631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01999">
                      <a:extLst>
                        <a:ext uri="{9D8B030D-6E8A-4147-A177-3AD203B41FA5}">
                          <a16:colId xmlns:a16="http://schemas.microsoft.com/office/drawing/2014/main" val="3370638595"/>
                        </a:ext>
                      </a:extLst>
                    </a:gridCol>
                    <a:gridCol w="501999">
                      <a:extLst>
                        <a:ext uri="{9D8B030D-6E8A-4147-A177-3AD203B41FA5}">
                          <a16:colId xmlns:a16="http://schemas.microsoft.com/office/drawing/2014/main" val="1901610173"/>
                        </a:ext>
                      </a:extLst>
                    </a:gridCol>
                  </a:tblGrid>
                  <a:tr h="32543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0.5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19067429"/>
                      </a:ext>
                    </a:extLst>
                  </a:tr>
                  <a:tr h="32543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-1.0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87737454"/>
                      </a:ext>
                    </a:extLst>
                  </a:tr>
                  <a:tr h="32543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1.0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067608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4" name="Table 63">
                <a:extLst>
                  <a:ext uri="{FF2B5EF4-FFF2-40B4-BE49-F238E27FC236}">
                    <a16:creationId xmlns:a16="http://schemas.microsoft.com/office/drawing/2014/main" id="{B9B51921-09C8-4FD6-8491-70BDDF9956F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49777311"/>
                  </p:ext>
                </p:extLst>
              </p:nvPr>
            </p:nvGraphicFramePr>
            <p:xfrm>
              <a:off x="2869062" y="1859756"/>
              <a:ext cx="1003998" cy="97631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01999">
                      <a:extLst>
                        <a:ext uri="{9D8B030D-6E8A-4147-A177-3AD203B41FA5}">
                          <a16:colId xmlns:a16="http://schemas.microsoft.com/office/drawing/2014/main" val="3370638595"/>
                        </a:ext>
                      </a:extLst>
                    </a:gridCol>
                    <a:gridCol w="501999">
                      <a:extLst>
                        <a:ext uri="{9D8B030D-6E8A-4147-A177-3AD203B41FA5}">
                          <a16:colId xmlns:a16="http://schemas.microsoft.com/office/drawing/2014/main" val="1901610173"/>
                        </a:ext>
                      </a:extLst>
                    </a:gridCol>
                  </a:tblGrid>
                  <a:tr h="32543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205" t="-3704" r="-102410" b="-2092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0.5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19067429"/>
                      </a:ext>
                    </a:extLst>
                  </a:tr>
                  <a:tr h="32543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205" t="-105660" r="-102410" b="-1132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-1.0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87737454"/>
                      </a:ext>
                    </a:extLst>
                  </a:tr>
                  <a:tr h="32543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205" t="-201852" r="-102410" b="-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1.0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0676080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5" name="Table 64">
                <a:extLst>
                  <a:ext uri="{FF2B5EF4-FFF2-40B4-BE49-F238E27FC236}">
                    <a16:creationId xmlns:a16="http://schemas.microsoft.com/office/drawing/2014/main" id="{8C43B084-6935-4464-B6EB-C93035033F64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254536" y="4259431"/>
              <a:ext cx="1003998" cy="97631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01999">
                      <a:extLst>
                        <a:ext uri="{9D8B030D-6E8A-4147-A177-3AD203B41FA5}">
                          <a16:colId xmlns:a16="http://schemas.microsoft.com/office/drawing/2014/main" val="3370638595"/>
                        </a:ext>
                      </a:extLst>
                    </a:gridCol>
                    <a:gridCol w="501999">
                      <a:extLst>
                        <a:ext uri="{9D8B030D-6E8A-4147-A177-3AD203B41FA5}">
                          <a16:colId xmlns:a16="http://schemas.microsoft.com/office/drawing/2014/main" val="1901610173"/>
                        </a:ext>
                      </a:extLst>
                    </a:gridCol>
                  </a:tblGrid>
                  <a:tr h="32543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0.25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19067429"/>
                      </a:ext>
                    </a:extLst>
                  </a:tr>
                  <a:tr h="32543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1.0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87737454"/>
                      </a:ext>
                    </a:extLst>
                  </a:tr>
                  <a:tr h="32543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1.0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067608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5" name="Table 64">
                <a:extLst>
                  <a:ext uri="{FF2B5EF4-FFF2-40B4-BE49-F238E27FC236}">
                    <a16:creationId xmlns:a16="http://schemas.microsoft.com/office/drawing/2014/main" id="{8C43B084-6935-4464-B6EB-C93035033F6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50026571"/>
                  </p:ext>
                </p:extLst>
              </p:nvPr>
            </p:nvGraphicFramePr>
            <p:xfrm>
              <a:off x="7254536" y="4259431"/>
              <a:ext cx="1003998" cy="97631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01999">
                      <a:extLst>
                        <a:ext uri="{9D8B030D-6E8A-4147-A177-3AD203B41FA5}">
                          <a16:colId xmlns:a16="http://schemas.microsoft.com/office/drawing/2014/main" val="3370638595"/>
                        </a:ext>
                      </a:extLst>
                    </a:gridCol>
                    <a:gridCol w="501999">
                      <a:extLst>
                        <a:ext uri="{9D8B030D-6E8A-4147-A177-3AD203B41FA5}">
                          <a16:colId xmlns:a16="http://schemas.microsoft.com/office/drawing/2014/main" val="1901610173"/>
                        </a:ext>
                      </a:extLst>
                    </a:gridCol>
                  </a:tblGrid>
                  <a:tr h="32543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205" t="-1852" r="-101205" b="-2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0.25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19067429"/>
                      </a:ext>
                    </a:extLst>
                  </a:tr>
                  <a:tr h="32543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205" t="-103774" r="-101205" b="-1150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1.0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87737454"/>
                      </a:ext>
                    </a:extLst>
                  </a:tr>
                  <a:tr h="32543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205" t="-200000" r="-101205" b="-129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1.0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0676080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8" name="TextBox 67">
            <a:extLst>
              <a:ext uri="{FF2B5EF4-FFF2-40B4-BE49-F238E27FC236}">
                <a16:creationId xmlns:a16="http://schemas.microsoft.com/office/drawing/2014/main" id="{17F5C79D-172F-452F-BE0C-881A0B35352A}"/>
              </a:ext>
            </a:extLst>
          </p:cNvPr>
          <p:cNvSpPr txBox="1"/>
          <p:nvPr/>
        </p:nvSpPr>
        <p:spPr>
          <a:xfrm>
            <a:off x="5638824" y="2798944"/>
            <a:ext cx="4571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~0.5</a:t>
            </a:r>
            <a:endParaRPr lang="en-US" dirty="0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A1AB6986-7239-419D-BF15-8F85F0A36A22}"/>
              </a:ext>
            </a:extLst>
          </p:cNvPr>
          <p:cNvSpPr txBox="1"/>
          <p:nvPr/>
        </p:nvSpPr>
        <p:spPr>
          <a:xfrm>
            <a:off x="5768014" y="4661002"/>
            <a:ext cx="5357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~0.75</a:t>
            </a:r>
            <a:endParaRPr lang="en-US" dirty="0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F1136FA7-D270-48C5-BCE4-71353CCBFC80}"/>
              </a:ext>
            </a:extLst>
          </p:cNvPr>
          <p:cNvSpPr txBox="1"/>
          <p:nvPr/>
        </p:nvSpPr>
        <p:spPr>
          <a:xfrm>
            <a:off x="8416658" y="471047"/>
            <a:ext cx="333328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Forward Propagation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Back Propagation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Update Weights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5AEFEDED-D531-4EAD-8FCA-D7E2974112BD}"/>
              </a:ext>
            </a:extLst>
          </p:cNvPr>
          <p:cNvSpPr txBox="1"/>
          <p:nvPr/>
        </p:nvSpPr>
        <p:spPr>
          <a:xfrm>
            <a:off x="9119842" y="3577425"/>
            <a:ext cx="5357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~0.82</a:t>
            </a:r>
            <a:endParaRPr lang="en-US" dirty="0"/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E74BDBFF-548F-44A9-AE33-902932BEEB4C}"/>
              </a:ext>
            </a:extLst>
          </p:cNvPr>
          <p:cNvSpPr txBox="1"/>
          <p:nvPr/>
        </p:nvSpPr>
        <p:spPr>
          <a:xfrm>
            <a:off x="9119842" y="4054589"/>
            <a:ext cx="9964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Error = ~0.18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E671B3AF-98C7-4444-A23E-5C5E2C8E99A5}"/>
                  </a:ext>
                </a:extLst>
              </p:cNvPr>
              <p:cNvSpPr txBox="1"/>
              <p:nvPr/>
            </p:nvSpPr>
            <p:spPr>
              <a:xfrm>
                <a:off x="8103087" y="3531258"/>
                <a:ext cx="4669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E671B3AF-98C7-4444-A23E-5C5E2C8E99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3087" y="3531258"/>
                <a:ext cx="466923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5AB60C12-B96C-43A5-BEC8-AA77742B98FF}"/>
                  </a:ext>
                </a:extLst>
              </p:cNvPr>
              <p:cNvSpPr txBox="1"/>
              <p:nvPr/>
            </p:nvSpPr>
            <p:spPr>
              <a:xfrm>
                <a:off x="4842970" y="2541934"/>
                <a:ext cx="5657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5AB60C12-B96C-43A5-BEC8-AA77742B98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2970" y="2541934"/>
                <a:ext cx="565796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36995E84-2D87-4792-9724-55F3DE74AAE6}"/>
                  </a:ext>
                </a:extLst>
              </p:cNvPr>
              <p:cNvSpPr txBox="1"/>
              <p:nvPr/>
            </p:nvSpPr>
            <p:spPr>
              <a:xfrm>
                <a:off x="4842970" y="5008311"/>
                <a:ext cx="5657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36995E84-2D87-4792-9724-55F3DE74AA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2970" y="5008311"/>
                <a:ext cx="565796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00A13A50-0231-4EA3-8CE3-96B38C79027A}"/>
                  </a:ext>
                </a:extLst>
              </p:cNvPr>
              <p:cNvSpPr txBox="1"/>
              <p:nvPr/>
            </p:nvSpPr>
            <p:spPr>
              <a:xfrm>
                <a:off x="8296270" y="2535714"/>
                <a:ext cx="2697469" cy="3755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^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(1−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^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^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00A13A50-0231-4EA3-8CE3-96B38C7902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6270" y="2535714"/>
                <a:ext cx="2697469" cy="375552"/>
              </a:xfrm>
              <a:prstGeom prst="rect">
                <a:avLst/>
              </a:prstGeom>
              <a:blipFill>
                <a:blip r:embed="rId9"/>
                <a:stretch>
                  <a:fillRect b="-11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53603C22-1ED9-40A2-89A9-D0ECAA2FB9D7}"/>
                  </a:ext>
                </a:extLst>
              </p:cNvPr>
              <p:cNvSpPr txBox="1"/>
              <p:nvPr/>
            </p:nvSpPr>
            <p:spPr>
              <a:xfrm>
                <a:off x="8296270" y="2853283"/>
                <a:ext cx="132933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=0.027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53603C22-1ED9-40A2-89A9-D0ECAA2FB9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6270" y="2853283"/>
                <a:ext cx="1329338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D75327C2-8E41-4F98-8AA9-651CA49AE8AD}"/>
                  </a:ext>
                </a:extLst>
              </p:cNvPr>
              <p:cNvSpPr txBox="1"/>
              <p:nvPr/>
            </p:nvSpPr>
            <p:spPr>
              <a:xfrm>
                <a:off x="8600566" y="4699668"/>
                <a:ext cx="17114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𝑛𝑒𝑥𝑡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D75327C2-8E41-4F98-8AA9-651CA49AE8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0566" y="4699668"/>
                <a:ext cx="1711494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89EF790A-263A-46CC-A72C-B3BDF8667B53}"/>
                  </a:ext>
                </a:extLst>
              </p:cNvPr>
              <p:cNvSpPr/>
              <p:nvPr/>
            </p:nvSpPr>
            <p:spPr>
              <a:xfrm>
                <a:off x="8566369" y="5192977"/>
                <a:ext cx="1571519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=0.0027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0.0013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=0.0020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89EF790A-263A-46CC-A72C-B3BDF8667B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6369" y="5192977"/>
                <a:ext cx="1571519" cy="92333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766227F6-3DBD-470F-A592-0824B98F0025}"/>
                  </a:ext>
                </a:extLst>
              </p:cNvPr>
              <p:cNvSpPr txBox="1"/>
              <p:nvPr/>
            </p:nvSpPr>
            <p:spPr>
              <a:xfrm>
                <a:off x="4623531" y="5570354"/>
                <a:ext cx="3447482" cy="7949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(1−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𝑂𝑢𝑡𝑝𝑢𝑡𝑠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𝑘h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766227F6-3DBD-470F-A592-0824B98F00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3531" y="5570354"/>
                <a:ext cx="3447482" cy="79496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2C4E5D0F-CF46-42CB-86DF-5C8E594510E9}"/>
                  </a:ext>
                </a:extLst>
              </p:cNvPr>
              <p:cNvSpPr txBox="1"/>
              <p:nvPr/>
            </p:nvSpPr>
            <p:spPr>
              <a:xfrm>
                <a:off x="4598952" y="6032528"/>
                <a:ext cx="129997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=.005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2C4E5D0F-CF46-42CB-86DF-5C8E594510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8952" y="6032528"/>
                <a:ext cx="1299971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55789C3C-72A8-4171-A975-EFA15AA7EA22}"/>
                  </a:ext>
                </a:extLst>
              </p:cNvPr>
              <p:cNvSpPr txBox="1"/>
              <p:nvPr/>
            </p:nvSpPr>
            <p:spPr>
              <a:xfrm>
                <a:off x="1577435" y="5196322"/>
                <a:ext cx="176279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𝑛𝑒𝑥𝑡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55789C3C-72A8-4171-A975-EFA15AA7EA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7435" y="5196322"/>
                <a:ext cx="1762790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8346CE32-FB37-46B0-A062-6B6DA6772E78}"/>
                  </a:ext>
                </a:extLst>
              </p:cNvPr>
              <p:cNvSpPr/>
              <p:nvPr/>
            </p:nvSpPr>
            <p:spPr>
              <a:xfrm>
                <a:off x="1517650" y="5573616"/>
                <a:ext cx="1624419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=0.0</m:t>
                    </m:r>
                  </m:oMath>
                </a14:m>
                <a:r>
                  <a:rPr lang="en-US" dirty="0"/>
                  <a:t>005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0.0</m:t>
                    </m:r>
                  </m:oMath>
                </a14:m>
                <a:r>
                  <a:rPr lang="en-US" dirty="0"/>
                  <a:t>005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=0.000</m:t>
                    </m:r>
                  </m:oMath>
                </a14:m>
                <a:r>
                  <a:rPr lang="en-US" dirty="0"/>
                  <a:t>25</a:t>
                </a:r>
              </a:p>
            </p:txBody>
          </p:sp>
        </mc:Choice>
        <mc:Fallback xmlns=""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8346CE32-FB37-46B0-A062-6B6DA6772E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7650" y="5573616"/>
                <a:ext cx="1624419" cy="923330"/>
              </a:xfrm>
              <a:prstGeom prst="rect">
                <a:avLst/>
              </a:prstGeom>
              <a:blipFill>
                <a:blip r:embed="rId16"/>
                <a:stretch>
                  <a:fillRect t="-3289" r="-2256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649DBBA-85EB-44F7-AC9E-993F448A4A76}"/>
                  </a:ext>
                </a:extLst>
              </p:cNvPr>
              <p:cNvSpPr txBox="1"/>
              <p:nvPr/>
            </p:nvSpPr>
            <p:spPr>
              <a:xfrm>
                <a:off x="8762995" y="1849529"/>
                <a:ext cx="9412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=0.1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649DBBA-85EB-44F7-AC9E-993F448A4A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2995" y="1849529"/>
                <a:ext cx="941283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6209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1" grpId="0" animBg="1"/>
      <p:bldP spid="53" grpId="0" animBg="1"/>
      <p:bldP spid="68" grpId="0"/>
      <p:bldP spid="69" grpId="0"/>
      <p:bldP spid="73" grpId="0"/>
      <p:bldP spid="83" grpId="0"/>
      <p:bldP spid="84" grpId="0"/>
      <p:bldP spid="85" grpId="0"/>
      <p:bldP spid="86" grpId="0"/>
      <p:bldP spid="87" grpId="0"/>
      <p:bldP spid="88" grpId="0"/>
      <p:bldP spid="89" grpId="0"/>
      <p:bldP spid="90" grpId="0"/>
      <p:bldP spid="91" grpId="0"/>
      <p:bldP spid="92" grpId="0"/>
      <p:bldP spid="93" grpId="0"/>
      <p:bldP spid="94" grpId="0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925ABC-FB38-4A83-A6BE-EC9C373B6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Backprop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6263F24-3D35-4ED1-9607-BC4AC3389E8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Initialize all weights to small random number (-0.05 – 0.05)</a:t>
                </a:r>
              </a:p>
              <a:p>
                <a:endParaRPr lang="en-US" dirty="0"/>
              </a:p>
              <a:p>
                <a:r>
                  <a:rPr lang="en-US" dirty="0"/>
                  <a:t>While not ‘time to stop’ repeatedly loop over training data:</a:t>
                </a:r>
              </a:p>
              <a:p>
                <a:pPr lvl="1"/>
                <a:r>
                  <a:rPr lang="en-US" dirty="0"/>
                  <a:t>Input a single training sample to network and calculate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dirty="0"/>
                  <a:t>for every neuron</a:t>
                </a:r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Back propagate the errors from the output to every neuron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^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(1−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^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^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(1−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𝑂𝑢𝑡𝑝𝑢𝑡𝑠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𝑘h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nary>
                  </m:oMath>
                </a14:m>
                <a:endParaRPr lang="en-US" dirty="0"/>
              </a:p>
              <a:p>
                <a:pPr lvl="2"/>
                <a:endParaRPr lang="en-US" dirty="0"/>
              </a:p>
              <a:p>
                <a:pPr lvl="1"/>
                <a:r>
                  <a:rPr lang="en-US" dirty="0"/>
                  <a:t>Update every weight in the network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𝑛𝑒𝑥𝑡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 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6263F24-3D35-4ED1-9607-BC4AC3389E8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770140B6-31EE-4D93-87A2-2FCB7979DED0}"/>
              </a:ext>
            </a:extLst>
          </p:cNvPr>
          <p:cNvSpPr/>
          <p:nvPr/>
        </p:nvSpPr>
        <p:spPr>
          <a:xfrm>
            <a:off x="7495142" y="5470393"/>
            <a:ext cx="4359007" cy="120032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/>
              <a:t>Stopping Criteria:</a:t>
            </a:r>
          </a:p>
          <a:p>
            <a:r>
              <a:rPr lang="en-US" dirty="0"/>
              <a:t>	# of Epochs (passes through data)</a:t>
            </a:r>
          </a:p>
          <a:p>
            <a:r>
              <a:rPr lang="en-US" dirty="0"/>
              <a:t>	Training set loss stops going down</a:t>
            </a:r>
          </a:p>
          <a:p>
            <a:r>
              <a:rPr lang="en-US" dirty="0"/>
              <a:t>	Accuracy on validation data</a:t>
            </a:r>
          </a:p>
        </p:txBody>
      </p:sp>
    </p:spTree>
    <p:extLst>
      <p:ext uri="{BB962C8B-B14F-4D97-AF65-F5344CB8AC3E}">
        <p14:creationId xmlns:p14="http://schemas.microsoft.com/office/powerpoint/2010/main" val="1375473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394D1-FD65-43E5-B182-175F846BC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718800" cy="1325563"/>
          </a:xfrm>
        </p:spPr>
        <p:txBody>
          <a:bodyPr/>
          <a:lstStyle/>
          <a:p>
            <a:r>
              <a:rPr lang="en-US" dirty="0"/>
              <a:t>Neural Network Architectures/Concepts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523201-6C59-4AC8-9370-16A82B00724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Fully connected layers</a:t>
            </a:r>
          </a:p>
          <a:p>
            <a:endParaRPr lang="en-US" dirty="0"/>
          </a:p>
          <a:p>
            <a:r>
              <a:rPr lang="en-US" dirty="0"/>
              <a:t>Convolutional Layers</a:t>
            </a:r>
          </a:p>
          <a:p>
            <a:endParaRPr lang="en-US" dirty="0"/>
          </a:p>
          <a:p>
            <a:r>
              <a:rPr lang="en-US" dirty="0" err="1"/>
              <a:t>MaxPooling</a:t>
            </a:r>
            <a:endParaRPr lang="en-US" dirty="0"/>
          </a:p>
          <a:p>
            <a:endParaRPr lang="en-US" dirty="0"/>
          </a:p>
          <a:p>
            <a:r>
              <a:rPr lang="en-US" dirty="0"/>
              <a:t>Activation (</a:t>
            </a:r>
            <a:r>
              <a:rPr lang="en-US" dirty="0" err="1"/>
              <a:t>ReLU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 err="1"/>
              <a:t>Softmax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4C1528-312F-4FAF-A0BC-32DDA5C479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6019800" cy="4351338"/>
          </a:xfrm>
        </p:spPr>
        <p:txBody>
          <a:bodyPr>
            <a:normAutofit fontScale="92500"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Recurrent Networks (LSTM &amp; attention)</a:t>
            </a:r>
          </a:p>
          <a:p>
            <a:endParaRPr lang="en-US" dirty="0"/>
          </a:p>
          <a:p>
            <a:r>
              <a:rPr lang="en-US" dirty="0"/>
              <a:t>Embeddings</a:t>
            </a:r>
          </a:p>
          <a:p>
            <a:endParaRPr lang="en-US" dirty="0"/>
          </a:p>
          <a:p>
            <a:r>
              <a:rPr lang="en-US" dirty="0"/>
              <a:t>Residual Networks</a:t>
            </a:r>
          </a:p>
          <a:p>
            <a:endParaRPr lang="en-US" dirty="0"/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Batch Normalization</a:t>
            </a:r>
          </a:p>
          <a:p>
            <a:endParaRPr lang="en-US" dirty="0"/>
          </a:p>
          <a:p>
            <a:r>
              <a:rPr lang="en-US" dirty="0"/>
              <a:t>Dropout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6487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A7F5A6-F3E7-4F21-BEB8-EF9F17EEA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Convolutional Layer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A21B750C-4C4B-480B-A7A6-DAE14EDF894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62895661"/>
                  </p:ext>
                </p:extLst>
              </p:nvPr>
            </p:nvGraphicFramePr>
            <p:xfrm>
              <a:off x="168275" y="1897996"/>
              <a:ext cx="1339850" cy="40792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669925">
                      <a:extLst>
                        <a:ext uri="{9D8B030D-6E8A-4147-A177-3AD203B41FA5}">
                          <a16:colId xmlns:a16="http://schemas.microsoft.com/office/drawing/2014/main" val="3370638595"/>
                        </a:ext>
                      </a:extLst>
                    </a:gridCol>
                    <a:gridCol w="669925">
                      <a:extLst>
                        <a:ext uri="{9D8B030D-6E8A-4147-A177-3AD203B41FA5}">
                          <a16:colId xmlns:a16="http://schemas.microsoft.com/office/drawing/2014/main" val="190161017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1.0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190674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8773745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0.25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7272383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5924502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0.33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88240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0.12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3167155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8446495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1.0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483013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9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0.44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8980106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5414489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1.0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8265832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A21B750C-4C4B-480B-A7A6-DAE14EDF894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62895661"/>
                  </p:ext>
                </p:extLst>
              </p:nvPr>
            </p:nvGraphicFramePr>
            <p:xfrm>
              <a:off x="168275" y="1897996"/>
              <a:ext cx="1339850" cy="40792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669925">
                      <a:extLst>
                        <a:ext uri="{9D8B030D-6E8A-4147-A177-3AD203B41FA5}">
                          <a16:colId xmlns:a16="http://schemas.microsoft.com/office/drawing/2014/main" val="3370638595"/>
                        </a:ext>
                      </a:extLst>
                    </a:gridCol>
                    <a:gridCol w="669925">
                      <a:extLst>
                        <a:ext uri="{9D8B030D-6E8A-4147-A177-3AD203B41FA5}">
                          <a16:colId xmlns:a16="http://schemas.microsoft.com/office/drawing/2014/main" val="190161017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01" t="-8197" r="-100901" b="-10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1.0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190674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01" t="-108197" r="-100901" b="-9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8773745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01" t="-208197" r="-100901" b="-8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0.25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7272383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01" t="-308197" r="-100901" b="-7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5924502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01" t="-408197" r="-100901" b="-6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0.33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88240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01" t="-516667" r="-100901" b="-53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0.12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3167155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01" t="-606557" r="-100901" b="-4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8446495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01" t="-706557" r="-100901" b="-3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1.0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483013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01" t="-806557" r="-100901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0.44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8980106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01" t="-906557" r="-100901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5414489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01" t="-1006557" r="-100901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1.0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8265832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Oval 5">
            <a:extLst>
              <a:ext uri="{FF2B5EF4-FFF2-40B4-BE49-F238E27FC236}">
                <a16:creationId xmlns:a16="http://schemas.microsoft.com/office/drawing/2014/main" id="{F2DF78C1-097E-4662-983C-4029835D7EF0}"/>
              </a:ext>
            </a:extLst>
          </p:cNvPr>
          <p:cNvSpPr/>
          <p:nvPr/>
        </p:nvSpPr>
        <p:spPr>
          <a:xfrm>
            <a:off x="3414128" y="3597815"/>
            <a:ext cx="512956" cy="53525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A3B3A70-F78D-41E4-A2F8-E9B03147BE4D}"/>
              </a:ext>
            </a:extLst>
          </p:cNvPr>
          <p:cNvCxnSpPr>
            <a:cxnSpLocks/>
            <a:stCxn id="6" idx="2"/>
          </p:cNvCxnSpPr>
          <p:nvPr/>
        </p:nvCxnSpPr>
        <p:spPr>
          <a:xfrm flipH="1" flipV="1">
            <a:off x="1506721" y="2008030"/>
            <a:ext cx="1907407" cy="185741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E297C63-23F4-435F-8AE7-0DA9A61EFF06}"/>
              </a:ext>
            </a:extLst>
          </p:cNvPr>
          <p:cNvCxnSpPr>
            <a:cxnSpLocks/>
            <a:stCxn id="6" idx="2"/>
          </p:cNvCxnSpPr>
          <p:nvPr/>
        </p:nvCxnSpPr>
        <p:spPr>
          <a:xfrm flipH="1" flipV="1">
            <a:off x="1517283" y="2467456"/>
            <a:ext cx="1896845" cy="13979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Table 14">
                <a:extLst>
                  <a:ext uri="{FF2B5EF4-FFF2-40B4-BE49-F238E27FC236}">
                    <a16:creationId xmlns:a16="http://schemas.microsoft.com/office/drawing/2014/main" id="{C2613753-0C9D-497D-BF3A-900212DE881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08279649"/>
                  </p:ext>
                </p:extLst>
              </p:nvPr>
            </p:nvGraphicFramePr>
            <p:xfrm>
              <a:off x="5420664" y="2069012"/>
              <a:ext cx="1339850" cy="37084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669925">
                      <a:extLst>
                        <a:ext uri="{9D8B030D-6E8A-4147-A177-3AD203B41FA5}">
                          <a16:colId xmlns:a16="http://schemas.microsoft.com/office/drawing/2014/main" val="3370638595"/>
                        </a:ext>
                      </a:extLst>
                    </a:gridCol>
                    <a:gridCol w="669925">
                      <a:extLst>
                        <a:ext uri="{9D8B030D-6E8A-4147-A177-3AD203B41FA5}">
                          <a16:colId xmlns:a16="http://schemas.microsoft.com/office/drawing/2014/main" val="190161017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190674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0.25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8773745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0.85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7272383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0.23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5924502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0.29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88240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1.28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3167155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8446495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-0.06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483013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9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0.56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8980106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5414489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Table 14">
                <a:extLst>
                  <a:ext uri="{FF2B5EF4-FFF2-40B4-BE49-F238E27FC236}">
                    <a16:creationId xmlns:a16="http://schemas.microsoft.com/office/drawing/2014/main" id="{C2613753-0C9D-497D-BF3A-900212DE881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08279649"/>
                  </p:ext>
                </p:extLst>
              </p:nvPr>
            </p:nvGraphicFramePr>
            <p:xfrm>
              <a:off x="5420664" y="2069012"/>
              <a:ext cx="1339850" cy="37084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669925">
                      <a:extLst>
                        <a:ext uri="{9D8B030D-6E8A-4147-A177-3AD203B41FA5}">
                          <a16:colId xmlns:a16="http://schemas.microsoft.com/office/drawing/2014/main" val="3370638595"/>
                        </a:ext>
                      </a:extLst>
                    </a:gridCol>
                    <a:gridCol w="669925">
                      <a:extLst>
                        <a:ext uri="{9D8B030D-6E8A-4147-A177-3AD203B41FA5}">
                          <a16:colId xmlns:a16="http://schemas.microsoft.com/office/drawing/2014/main" val="190161017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901" t="-8197" r="-100901" b="-9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190674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901" t="-108197" r="-100901" b="-8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0.25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8773745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901" t="-208197" r="-100901" b="-7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0.85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7272383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901" t="-308197" r="-100901" b="-6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0.23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5924502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901" t="-408197" r="-100901" b="-5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0.29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88240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901" t="-516667" r="-100901" b="-43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1.28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3167155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901" t="-606557" r="-100901" b="-3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8446495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901" t="-706557" r="-100901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-0.06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483013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901" t="-806557" r="-100901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0.56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8980106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901" t="-906557" r="-100901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5414489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8" name="Table 17">
                <a:extLst>
                  <a:ext uri="{FF2B5EF4-FFF2-40B4-BE49-F238E27FC236}">
                    <a16:creationId xmlns:a16="http://schemas.microsoft.com/office/drawing/2014/main" id="{FA511D75-0C6B-462A-8D98-4408B01349C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40403553"/>
                  </p:ext>
                </p:extLst>
              </p:nvPr>
            </p:nvGraphicFramePr>
            <p:xfrm>
              <a:off x="3001003" y="2209739"/>
              <a:ext cx="1003998" cy="97631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01999">
                      <a:extLst>
                        <a:ext uri="{9D8B030D-6E8A-4147-A177-3AD203B41FA5}">
                          <a16:colId xmlns:a16="http://schemas.microsoft.com/office/drawing/2014/main" val="3370638595"/>
                        </a:ext>
                      </a:extLst>
                    </a:gridCol>
                    <a:gridCol w="501999">
                      <a:extLst>
                        <a:ext uri="{9D8B030D-6E8A-4147-A177-3AD203B41FA5}">
                          <a16:colId xmlns:a16="http://schemas.microsoft.com/office/drawing/2014/main" val="1901610173"/>
                        </a:ext>
                      </a:extLst>
                    </a:gridCol>
                  </a:tblGrid>
                  <a:tr h="32543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0.5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19067429"/>
                      </a:ext>
                    </a:extLst>
                  </a:tr>
                  <a:tr h="32543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-1.0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87737454"/>
                      </a:ext>
                    </a:extLst>
                  </a:tr>
                  <a:tr h="32543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1.0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067608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8" name="Table 17">
                <a:extLst>
                  <a:ext uri="{FF2B5EF4-FFF2-40B4-BE49-F238E27FC236}">
                    <a16:creationId xmlns:a16="http://schemas.microsoft.com/office/drawing/2014/main" id="{FA511D75-0C6B-462A-8D98-4408B01349C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40403553"/>
                  </p:ext>
                </p:extLst>
              </p:nvPr>
            </p:nvGraphicFramePr>
            <p:xfrm>
              <a:off x="3001003" y="2209739"/>
              <a:ext cx="1003998" cy="97631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01999">
                      <a:extLst>
                        <a:ext uri="{9D8B030D-6E8A-4147-A177-3AD203B41FA5}">
                          <a16:colId xmlns:a16="http://schemas.microsoft.com/office/drawing/2014/main" val="3370638595"/>
                        </a:ext>
                      </a:extLst>
                    </a:gridCol>
                    <a:gridCol w="501999">
                      <a:extLst>
                        <a:ext uri="{9D8B030D-6E8A-4147-A177-3AD203B41FA5}">
                          <a16:colId xmlns:a16="http://schemas.microsoft.com/office/drawing/2014/main" val="1901610173"/>
                        </a:ext>
                      </a:extLst>
                    </a:gridCol>
                  </a:tblGrid>
                  <a:tr h="32543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205" t="-1852" r="-102410" b="-2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0.5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19067429"/>
                      </a:ext>
                    </a:extLst>
                  </a:tr>
                  <a:tr h="32543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205" t="-103774" r="-102410" b="-1150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-1.0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87737454"/>
                      </a:ext>
                    </a:extLst>
                  </a:tr>
                  <a:tr h="32543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205" t="-200000" r="-102410" b="-129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1.0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06760800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CC5FE0E-0323-4CC4-ACC6-B30956C0FBCE}"/>
              </a:ext>
            </a:extLst>
          </p:cNvPr>
          <p:cNvCxnSpPr>
            <a:cxnSpLocks/>
            <a:endCxn id="6" idx="6"/>
          </p:cNvCxnSpPr>
          <p:nvPr/>
        </p:nvCxnSpPr>
        <p:spPr>
          <a:xfrm flipH="1">
            <a:off x="3927084" y="2221412"/>
            <a:ext cx="1492878" cy="164403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F30F0DC-78F4-48B7-A310-B98174C450D5}"/>
              </a:ext>
            </a:extLst>
          </p:cNvPr>
          <p:cNvCxnSpPr>
            <a:cxnSpLocks/>
            <a:stCxn id="6" idx="2"/>
          </p:cNvCxnSpPr>
          <p:nvPr/>
        </p:nvCxnSpPr>
        <p:spPr>
          <a:xfrm flipH="1" flipV="1">
            <a:off x="1517283" y="2521132"/>
            <a:ext cx="1896845" cy="134431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B6E2450-C091-495B-855F-E1CC5A1714AB}"/>
              </a:ext>
            </a:extLst>
          </p:cNvPr>
          <p:cNvCxnSpPr>
            <a:cxnSpLocks/>
            <a:stCxn id="6" idx="2"/>
          </p:cNvCxnSpPr>
          <p:nvPr/>
        </p:nvCxnSpPr>
        <p:spPr>
          <a:xfrm flipH="1" flipV="1">
            <a:off x="1517283" y="2834124"/>
            <a:ext cx="1896845" cy="103132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1760D73-B1D7-424C-8CDC-5CAC7D81B9C3}"/>
              </a:ext>
            </a:extLst>
          </p:cNvPr>
          <p:cNvCxnSpPr>
            <a:cxnSpLocks/>
            <a:endCxn id="6" idx="6"/>
          </p:cNvCxnSpPr>
          <p:nvPr/>
        </p:nvCxnSpPr>
        <p:spPr>
          <a:xfrm flipH="1">
            <a:off x="3927084" y="2646118"/>
            <a:ext cx="1492878" cy="121932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82802589-31D9-4DAF-8CA4-66869D643482}"/>
              </a:ext>
            </a:extLst>
          </p:cNvPr>
          <p:cNvCxnSpPr>
            <a:cxnSpLocks/>
            <a:stCxn id="6" idx="2"/>
          </p:cNvCxnSpPr>
          <p:nvPr/>
        </p:nvCxnSpPr>
        <p:spPr>
          <a:xfrm flipH="1" flipV="1">
            <a:off x="1507424" y="2876218"/>
            <a:ext cx="1906704" cy="98922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29B62DA2-99C5-41C0-8FE0-54E9DA74625A}"/>
              </a:ext>
            </a:extLst>
          </p:cNvPr>
          <p:cNvCxnSpPr>
            <a:cxnSpLocks/>
            <a:stCxn id="6" idx="2"/>
          </p:cNvCxnSpPr>
          <p:nvPr/>
        </p:nvCxnSpPr>
        <p:spPr>
          <a:xfrm flipH="1" flipV="1">
            <a:off x="1505318" y="3166871"/>
            <a:ext cx="1908810" cy="69857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DCD97082-6B20-4948-92C1-7BBB6FE9A16F}"/>
              </a:ext>
            </a:extLst>
          </p:cNvPr>
          <p:cNvCxnSpPr>
            <a:cxnSpLocks/>
            <a:endCxn id="6" idx="6"/>
          </p:cNvCxnSpPr>
          <p:nvPr/>
        </p:nvCxnSpPr>
        <p:spPr>
          <a:xfrm flipH="1">
            <a:off x="3927084" y="2955955"/>
            <a:ext cx="1492878" cy="90948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>
            <a:extLst>
              <a:ext uri="{FF2B5EF4-FFF2-40B4-BE49-F238E27FC236}">
                <a16:creationId xmlns:a16="http://schemas.microsoft.com/office/drawing/2014/main" id="{94750217-F3C8-4E1C-ABDC-9581F6A499CF}"/>
              </a:ext>
            </a:extLst>
          </p:cNvPr>
          <p:cNvSpPr/>
          <p:nvPr/>
        </p:nvSpPr>
        <p:spPr>
          <a:xfrm>
            <a:off x="6183566" y="2467456"/>
            <a:ext cx="442452" cy="3009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221C5AE2-4ACA-4272-B5AF-612CEE437D48}"/>
              </a:ext>
            </a:extLst>
          </p:cNvPr>
          <p:cNvSpPr/>
          <p:nvPr/>
        </p:nvSpPr>
        <p:spPr>
          <a:xfrm>
            <a:off x="6177576" y="2865900"/>
            <a:ext cx="442452" cy="3009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97A32F3D-9D8B-4A0E-BF0B-C6761CCE5EAC}"/>
              </a:ext>
            </a:extLst>
          </p:cNvPr>
          <p:cNvCxnSpPr>
            <a:cxnSpLocks/>
            <a:stCxn id="6" idx="2"/>
          </p:cNvCxnSpPr>
          <p:nvPr/>
        </p:nvCxnSpPr>
        <p:spPr>
          <a:xfrm flipH="1" flipV="1">
            <a:off x="1507424" y="3219568"/>
            <a:ext cx="1906704" cy="64587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0977343C-7080-44F9-88B8-79AC30C60DF9}"/>
              </a:ext>
            </a:extLst>
          </p:cNvPr>
          <p:cNvCxnSpPr>
            <a:cxnSpLocks/>
            <a:stCxn id="6" idx="2"/>
          </p:cNvCxnSpPr>
          <p:nvPr/>
        </p:nvCxnSpPr>
        <p:spPr>
          <a:xfrm flipH="1" flipV="1">
            <a:off x="1505318" y="3510221"/>
            <a:ext cx="1908810" cy="35522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63DCD21D-8B73-4C72-8C8C-E59025806996}"/>
              </a:ext>
            </a:extLst>
          </p:cNvPr>
          <p:cNvCxnSpPr>
            <a:cxnSpLocks/>
            <a:endCxn id="6" idx="6"/>
          </p:cNvCxnSpPr>
          <p:nvPr/>
        </p:nvCxnSpPr>
        <p:spPr>
          <a:xfrm flipH="1">
            <a:off x="3927084" y="3299305"/>
            <a:ext cx="1492878" cy="56613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>
            <a:extLst>
              <a:ext uri="{FF2B5EF4-FFF2-40B4-BE49-F238E27FC236}">
                <a16:creationId xmlns:a16="http://schemas.microsoft.com/office/drawing/2014/main" id="{B9259F63-6E85-4DFF-867E-26793472B706}"/>
              </a:ext>
            </a:extLst>
          </p:cNvPr>
          <p:cNvSpPr/>
          <p:nvPr/>
        </p:nvSpPr>
        <p:spPr>
          <a:xfrm>
            <a:off x="6177576" y="3209250"/>
            <a:ext cx="442452" cy="3009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8E362ED4-D529-4336-8034-006A6D7069A9}"/>
              </a:ext>
            </a:extLst>
          </p:cNvPr>
          <p:cNvCxnSpPr>
            <a:cxnSpLocks/>
            <a:endCxn id="6" idx="2"/>
          </p:cNvCxnSpPr>
          <p:nvPr/>
        </p:nvCxnSpPr>
        <p:spPr>
          <a:xfrm flipV="1">
            <a:off x="1505318" y="3865444"/>
            <a:ext cx="1908810" cy="156652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38BA8B85-71C9-42E9-B758-C205DE7B74C3}"/>
              </a:ext>
            </a:extLst>
          </p:cNvPr>
          <p:cNvCxnSpPr>
            <a:cxnSpLocks/>
            <a:endCxn id="6" idx="2"/>
          </p:cNvCxnSpPr>
          <p:nvPr/>
        </p:nvCxnSpPr>
        <p:spPr>
          <a:xfrm flipV="1">
            <a:off x="2878533" y="3865444"/>
            <a:ext cx="535595" cy="152190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5C09BF9B-5BDD-40E9-8C37-FAEDFD8B1827}"/>
              </a:ext>
            </a:extLst>
          </p:cNvPr>
          <p:cNvCxnSpPr>
            <a:cxnSpLocks/>
            <a:endCxn id="6" idx="6"/>
          </p:cNvCxnSpPr>
          <p:nvPr/>
        </p:nvCxnSpPr>
        <p:spPr>
          <a:xfrm flipH="1" flipV="1">
            <a:off x="3927084" y="3865444"/>
            <a:ext cx="1492878" cy="17417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7" name="Table 76">
            <a:extLst>
              <a:ext uri="{FF2B5EF4-FFF2-40B4-BE49-F238E27FC236}">
                <a16:creationId xmlns:a16="http://schemas.microsoft.com/office/drawing/2014/main" id="{08143A67-1B02-480C-9B1D-38FF30957A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9975013"/>
              </p:ext>
            </p:extLst>
          </p:nvPr>
        </p:nvGraphicFramePr>
        <p:xfrm>
          <a:off x="1994275" y="5421435"/>
          <a:ext cx="1029918" cy="335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4959">
                  <a:extLst>
                    <a:ext uri="{9D8B030D-6E8A-4147-A177-3AD203B41FA5}">
                      <a16:colId xmlns:a16="http://schemas.microsoft.com/office/drawing/2014/main" val="3168815392"/>
                    </a:ext>
                  </a:extLst>
                </a:gridCol>
                <a:gridCol w="514959">
                  <a:extLst>
                    <a:ext uri="{9D8B030D-6E8A-4147-A177-3AD203B41FA5}">
                      <a16:colId xmlns:a16="http://schemas.microsoft.com/office/drawing/2014/main" val="1364819684"/>
                    </a:ext>
                  </a:extLst>
                </a:gridCol>
              </a:tblGrid>
              <a:tr h="239004">
                <a:tc>
                  <a:txBody>
                    <a:bodyPr/>
                    <a:lstStyle/>
                    <a:p>
                      <a:r>
                        <a:rPr lang="en-US" sz="1600" dirty="0"/>
                        <a:t>Pad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5108441"/>
                  </a:ext>
                </a:extLst>
              </a:tr>
            </a:tbl>
          </a:graphicData>
        </a:graphic>
      </p:graphicFrame>
      <p:sp>
        <p:nvSpPr>
          <p:cNvPr id="78" name="Rectangle 77">
            <a:extLst>
              <a:ext uri="{FF2B5EF4-FFF2-40B4-BE49-F238E27FC236}">
                <a16:creationId xmlns:a16="http://schemas.microsoft.com/office/drawing/2014/main" id="{FC193176-4AAD-42AD-A5CB-BB133B5F4E23}"/>
              </a:ext>
            </a:extLst>
          </p:cNvPr>
          <p:cNvSpPr/>
          <p:nvPr/>
        </p:nvSpPr>
        <p:spPr>
          <a:xfrm>
            <a:off x="6177576" y="3571164"/>
            <a:ext cx="442452" cy="3009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3F05696D-2F63-433C-A8F3-888A889E02CE}"/>
              </a:ext>
            </a:extLst>
          </p:cNvPr>
          <p:cNvSpPr/>
          <p:nvPr/>
        </p:nvSpPr>
        <p:spPr>
          <a:xfrm>
            <a:off x="6177576" y="3962457"/>
            <a:ext cx="442452" cy="3009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7CF9C73D-1B76-4197-A460-1D5EE02DD7EC}"/>
              </a:ext>
            </a:extLst>
          </p:cNvPr>
          <p:cNvSpPr/>
          <p:nvPr/>
        </p:nvSpPr>
        <p:spPr>
          <a:xfrm>
            <a:off x="6177576" y="4316293"/>
            <a:ext cx="442452" cy="3009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0BEC2366-2F31-4371-ADFA-25188A2FBFFF}"/>
              </a:ext>
            </a:extLst>
          </p:cNvPr>
          <p:cNvSpPr/>
          <p:nvPr/>
        </p:nvSpPr>
        <p:spPr>
          <a:xfrm>
            <a:off x="6177575" y="4696870"/>
            <a:ext cx="506051" cy="3009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41CF8584-691D-4445-949F-5714C32976C6}"/>
              </a:ext>
            </a:extLst>
          </p:cNvPr>
          <p:cNvSpPr/>
          <p:nvPr/>
        </p:nvSpPr>
        <p:spPr>
          <a:xfrm>
            <a:off x="6177575" y="5068316"/>
            <a:ext cx="442452" cy="3009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31D8A4DE-08E1-450A-B61D-8E497581E4D0}"/>
              </a:ext>
            </a:extLst>
          </p:cNvPr>
          <p:cNvSpPr/>
          <p:nvPr/>
        </p:nvSpPr>
        <p:spPr>
          <a:xfrm>
            <a:off x="6177575" y="5438664"/>
            <a:ext cx="442452" cy="3009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9A37B2E-7D74-4845-9B6B-DEF331DD92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23125" y="282400"/>
            <a:ext cx="1461133" cy="290365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4679E4B-82F4-4853-8C00-5A3D4B821A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65454" y="556863"/>
            <a:ext cx="1644824" cy="265238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F5352D8-2E1D-47D7-BF6D-30E5130779C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10455" y="3241021"/>
            <a:ext cx="2737296" cy="3205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636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51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A52C16E4-C556-47AC-8E28-D3BADDA6AB4D}"/>
              </a:ext>
            </a:extLst>
          </p:cNvPr>
          <p:cNvSpPr/>
          <p:nvPr/>
        </p:nvSpPr>
        <p:spPr>
          <a:xfrm>
            <a:off x="3556923" y="2293631"/>
            <a:ext cx="957667" cy="32855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A7F5A6-F3E7-4F21-BEB8-EF9F17EEA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34" y="315965"/>
            <a:ext cx="7708490" cy="819312"/>
          </a:xfrm>
        </p:spPr>
        <p:txBody>
          <a:bodyPr>
            <a:normAutofit fontScale="90000"/>
          </a:bodyPr>
          <a:lstStyle/>
          <a:p>
            <a:r>
              <a:rPr lang="en-US" dirty="0"/>
              <a:t>Backprop with Convolutional Layers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A21B750C-4C4B-480B-A7A6-DAE14EDF8942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96830" y="3006221"/>
              <a:ext cx="1339850" cy="18542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669925">
                      <a:extLst>
                        <a:ext uri="{9D8B030D-6E8A-4147-A177-3AD203B41FA5}">
                          <a16:colId xmlns:a16="http://schemas.microsoft.com/office/drawing/2014/main" val="3370638595"/>
                        </a:ext>
                      </a:extLst>
                    </a:gridCol>
                    <a:gridCol w="669925">
                      <a:extLst>
                        <a:ext uri="{9D8B030D-6E8A-4147-A177-3AD203B41FA5}">
                          <a16:colId xmlns:a16="http://schemas.microsoft.com/office/drawing/2014/main" val="190161017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1.0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190674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8773745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0.25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7272383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5924502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1.0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8265832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A21B750C-4C4B-480B-A7A6-DAE14EDF894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84703811"/>
                  </p:ext>
                </p:extLst>
              </p:nvPr>
            </p:nvGraphicFramePr>
            <p:xfrm>
              <a:off x="596830" y="3006221"/>
              <a:ext cx="1339850" cy="18542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669925">
                      <a:extLst>
                        <a:ext uri="{9D8B030D-6E8A-4147-A177-3AD203B41FA5}">
                          <a16:colId xmlns:a16="http://schemas.microsoft.com/office/drawing/2014/main" val="3370638595"/>
                        </a:ext>
                      </a:extLst>
                    </a:gridCol>
                    <a:gridCol w="669925">
                      <a:extLst>
                        <a:ext uri="{9D8B030D-6E8A-4147-A177-3AD203B41FA5}">
                          <a16:colId xmlns:a16="http://schemas.microsoft.com/office/drawing/2014/main" val="190161017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01" t="-8197" r="-100901" b="-4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1.0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190674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01" t="-108197" r="-100901" b="-3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8773745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01" t="-208197" r="-100901" b="-2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0.25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7272383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01" t="-308197" r="-100901" b="-1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5924502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01" t="-408197" r="-100901" b="-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1.0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8265832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Oval 5">
            <a:extLst>
              <a:ext uri="{FF2B5EF4-FFF2-40B4-BE49-F238E27FC236}">
                <a16:creationId xmlns:a16="http://schemas.microsoft.com/office/drawing/2014/main" id="{F2DF78C1-097E-4662-983C-4029835D7EF0}"/>
              </a:ext>
            </a:extLst>
          </p:cNvPr>
          <p:cNvSpPr/>
          <p:nvPr/>
        </p:nvSpPr>
        <p:spPr>
          <a:xfrm>
            <a:off x="3753698" y="2460160"/>
            <a:ext cx="512956" cy="53525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8" name="Table 17">
                <a:extLst>
                  <a:ext uri="{FF2B5EF4-FFF2-40B4-BE49-F238E27FC236}">
                    <a16:creationId xmlns:a16="http://schemas.microsoft.com/office/drawing/2014/main" id="{FA511D75-0C6B-462A-8D98-4408B01349C1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470195" y="1254539"/>
              <a:ext cx="1003998" cy="97631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01999">
                      <a:extLst>
                        <a:ext uri="{9D8B030D-6E8A-4147-A177-3AD203B41FA5}">
                          <a16:colId xmlns:a16="http://schemas.microsoft.com/office/drawing/2014/main" val="3370638595"/>
                        </a:ext>
                      </a:extLst>
                    </a:gridCol>
                    <a:gridCol w="501999">
                      <a:extLst>
                        <a:ext uri="{9D8B030D-6E8A-4147-A177-3AD203B41FA5}">
                          <a16:colId xmlns:a16="http://schemas.microsoft.com/office/drawing/2014/main" val="1901610173"/>
                        </a:ext>
                      </a:extLst>
                    </a:gridCol>
                  </a:tblGrid>
                  <a:tr h="32543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0.5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19067429"/>
                      </a:ext>
                    </a:extLst>
                  </a:tr>
                  <a:tr h="32543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-1.0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87737454"/>
                      </a:ext>
                    </a:extLst>
                  </a:tr>
                  <a:tr h="32543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1.0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067608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8" name="Table 17">
                <a:extLst>
                  <a:ext uri="{FF2B5EF4-FFF2-40B4-BE49-F238E27FC236}">
                    <a16:creationId xmlns:a16="http://schemas.microsoft.com/office/drawing/2014/main" id="{FA511D75-0C6B-462A-8D98-4408B01349C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7958968"/>
                  </p:ext>
                </p:extLst>
              </p:nvPr>
            </p:nvGraphicFramePr>
            <p:xfrm>
              <a:off x="2470195" y="1254539"/>
              <a:ext cx="1003998" cy="97631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01999">
                      <a:extLst>
                        <a:ext uri="{9D8B030D-6E8A-4147-A177-3AD203B41FA5}">
                          <a16:colId xmlns:a16="http://schemas.microsoft.com/office/drawing/2014/main" val="3370638595"/>
                        </a:ext>
                      </a:extLst>
                    </a:gridCol>
                    <a:gridCol w="501999">
                      <a:extLst>
                        <a:ext uri="{9D8B030D-6E8A-4147-A177-3AD203B41FA5}">
                          <a16:colId xmlns:a16="http://schemas.microsoft.com/office/drawing/2014/main" val="1901610173"/>
                        </a:ext>
                      </a:extLst>
                    </a:gridCol>
                  </a:tblGrid>
                  <a:tr h="32543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205" t="-1852" r="-101205" b="-2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0.5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19067429"/>
                      </a:ext>
                    </a:extLst>
                  </a:tr>
                  <a:tr h="32543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205" t="-103774" r="-101205" b="-1150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-1.0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87737454"/>
                      </a:ext>
                    </a:extLst>
                  </a:tr>
                  <a:tr h="32543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205" t="-200000" r="-101205" b="-129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1.0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0676080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6" name="Oval 35">
            <a:extLst>
              <a:ext uri="{FF2B5EF4-FFF2-40B4-BE49-F238E27FC236}">
                <a16:creationId xmlns:a16="http://schemas.microsoft.com/office/drawing/2014/main" id="{29C18CE3-EF1C-4CBA-BC29-7896483E091E}"/>
              </a:ext>
            </a:extLst>
          </p:cNvPr>
          <p:cNvSpPr/>
          <p:nvPr/>
        </p:nvSpPr>
        <p:spPr>
          <a:xfrm>
            <a:off x="7626470" y="3713200"/>
            <a:ext cx="512956" cy="53525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46843BBD-5AFF-47B9-9E29-7A4CB0C3CD4A}"/>
              </a:ext>
            </a:extLst>
          </p:cNvPr>
          <p:cNvCxnSpPr>
            <a:cxnSpLocks/>
            <a:endCxn id="36" idx="6"/>
          </p:cNvCxnSpPr>
          <p:nvPr/>
        </p:nvCxnSpPr>
        <p:spPr>
          <a:xfrm flipH="1">
            <a:off x="8139426" y="3980829"/>
            <a:ext cx="515744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2269EB88-BF57-46CD-9E04-EB5E0550936F}"/>
                  </a:ext>
                </a:extLst>
              </p:cNvPr>
              <p:cNvSpPr txBox="1"/>
              <p:nvPr/>
            </p:nvSpPr>
            <p:spPr>
              <a:xfrm>
                <a:off x="7660038" y="3775703"/>
                <a:ext cx="4669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2269EB88-BF57-46CD-9E04-EB5E055093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0038" y="3775703"/>
                <a:ext cx="466923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Box 42">
            <a:extLst>
              <a:ext uri="{FF2B5EF4-FFF2-40B4-BE49-F238E27FC236}">
                <a16:creationId xmlns:a16="http://schemas.microsoft.com/office/drawing/2014/main" id="{3EA94FFA-281F-4808-B10F-62AB569964A7}"/>
              </a:ext>
            </a:extLst>
          </p:cNvPr>
          <p:cNvSpPr txBox="1"/>
          <p:nvPr/>
        </p:nvSpPr>
        <p:spPr>
          <a:xfrm>
            <a:off x="8766659" y="347142"/>
            <a:ext cx="333328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Forward Propagation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Back Propagation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Update Weights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33C23742-E974-48CA-8548-204220B5F239}"/>
              </a:ext>
            </a:extLst>
          </p:cNvPr>
          <p:cNvSpPr/>
          <p:nvPr/>
        </p:nvSpPr>
        <p:spPr>
          <a:xfrm>
            <a:off x="3753698" y="3240445"/>
            <a:ext cx="512956" cy="53525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7911130A-EB45-4D3E-A883-ED860F6C8D98}"/>
              </a:ext>
            </a:extLst>
          </p:cNvPr>
          <p:cNvSpPr/>
          <p:nvPr/>
        </p:nvSpPr>
        <p:spPr>
          <a:xfrm>
            <a:off x="3753698" y="4020730"/>
            <a:ext cx="512956" cy="53525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1041A6BD-F295-4602-A634-3E3524B6347D}"/>
              </a:ext>
            </a:extLst>
          </p:cNvPr>
          <p:cNvSpPr/>
          <p:nvPr/>
        </p:nvSpPr>
        <p:spPr>
          <a:xfrm>
            <a:off x="3745890" y="4801015"/>
            <a:ext cx="512956" cy="53525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AF88C731-0122-40FB-B795-58A23FA3D5B7}"/>
              </a:ext>
            </a:extLst>
          </p:cNvPr>
          <p:cNvCxnSpPr>
            <a:cxnSpLocks/>
            <a:stCxn id="6" idx="2"/>
          </p:cNvCxnSpPr>
          <p:nvPr/>
        </p:nvCxnSpPr>
        <p:spPr>
          <a:xfrm flipH="1">
            <a:off x="1936680" y="2727789"/>
            <a:ext cx="1817018" cy="41351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F121440B-2F46-4BA3-B530-7E58505074A8}"/>
              </a:ext>
            </a:extLst>
          </p:cNvPr>
          <p:cNvCxnSpPr>
            <a:cxnSpLocks/>
            <a:stCxn id="6" idx="2"/>
          </p:cNvCxnSpPr>
          <p:nvPr/>
        </p:nvCxnSpPr>
        <p:spPr>
          <a:xfrm flipH="1">
            <a:off x="1936680" y="2727789"/>
            <a:ext cx="1817018" cy="77896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C515282A-C35E-495D-9D1B-55DCE3BB553B}"/>
              </a:ext>
            </a:extLst>
          </p:cNvPr>
          <p:cNvCxnSpPr>
            <a:cxnSpLocks/>
            <a:stCxn id="44" idx="2"/>
          </p:cNvCxnSpPr>
          <p:nvPr/>
        </p:nvCxnSpPr>
        <p:spPr>
          <a:xfrm flipH="1">
            <a:off x="1936680" y="3508074"/>
            <a:ext cx="1817018" cy="1400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95927676-5523-4F0C-81C7-4BD98E73C1A4}"/>
              </a:ext>
            </a:extLst>
          </p:cNvPr>
          <p:cNvCxnSpPr>
            <a:cxnSpLocks/>
            <a:stCxn id="44" idx="2"/>
            <a:endCxn id="5" idx="3"/>
          </p:cNvCxnSpPr>
          <p:nvPr/>
        </p:nvCxnSpPr>
        <p:spPr>
          <a:xfrm flipH="1">
            <a:off x="1936680" y="3508074"/>
            <a:ext cx="1817018" cy="42524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2FF34ACF-5327-4DFF-87EA-9F2747278E10}"/>
              </a:ext>
            </a:extLst>
          </p:cNvPr>
          <p:cNvCxnSpPr>
            <a:cxnSpLocks/>
            <a:stCxn id="45" idx="2"/>
            <a:endCxn id="5" idx="3"/>
          </p:cNvCxnSpPr>
          <p:nvPr/>
        </p:nvCxnSpPr>
        <p:spPr>
          <a:xfrm flipH="1" flipV="1">
            <a:off x="1936680" y="3933321"/>
            <a:ext cx="1817018" cy="35503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F347923E-2B79-4ECC-8D41-A20D6D5D1736}"/>
              </a:ext>
            </a:extLst>
          </p:cNvPr>
          <p:cNvCxnSpPr>
            <a:cxnSpLocks/>
            <a:stCxn id="45" idx="2"/>
          </p:cNvCxnSpPr>
          <p:nvPr/>
        </p:nvCxnSpPr>
        <p:spPr>
          <a:xfrm flipH="1">
            <a:off x="1945838" y="4288359"/>
            <a:ext cx="180786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7725307E-6411-4E9C-B5BE-05749629B328}"/>
              </a:ext>
            </a:extLst>
          </p:cNvPr>
          <p:cNvCxnSpPr>
            <a:cxnSpLocks/>
            <a:stCxn id="52" idx="2"/>
          </p:cNvCxnSpPr>
          <p:nvPr/>
        </p:nvCxnSpPr>
        <p:spPr>
          <a:xfrm flipH="1" flipV="1">
            <a:off x="1944488" y="4296867"/>
            <a:ext cx="1801402" cy="77177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1" name="Table 60">
            <a:extLst>
              <a:ext uri="{FF2B5EF4-FFF2-40B4-BE49-F238E27FC236}">
                <a16:creationId xmlns:a16="http://schemas.microsoft.com/office/drawing/2014/main" id="{1AEBBE82-27EC-44B7-A79A-2B09384CCB24}"/>
              </a:ext>
            </a:extLst>
          </p:cNvPr>
          <p:cNvGraphicFramePr>
            <a:graphicFrameLocks noGrp="1"/>
          </p:cNvGraphicFramePr>
          <p:nvPr/>
        </p:nvGraphicFramePr>
        <p:xfrm>
          <a:off x="751796" y="5705200"/>
          <a:ext cx="1029918" cy="335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4959">
                  <a:extLst>
                    <a:ext uri="{9D8B030D-6E8A-4147-A177-3AD203B41FA5}">
                      <a16:colId xmlns:a16="http://schemas.microsoft.com/office/drawing/2014/main" val="3168815392"/>
                    </a:ext>
                  </a:extLst>
                </a:gridCol>
                <a:gridCol w="514959">
                  <a:extLst>
                    <a:ext uri="{9D8B030D-6E8A-4147-A177-3AD203B41FA5}">
                      <a16:colId xmlns:a16="http://schemas.microsoft.com/office/drawing/2014/main" val="1364819684"/>
                    </a:ext>
                  </a:extLst>
                </a:gridCol>
              </a:tblGrid>
              <a:tr h="239004">
                <a:tc>
                  <a:txBody>
                    <a:bodyPr/>
                    <a:lstStyle/>
                    <a:p>
                      <a:r>
                        <a:rPr lang="en-US" sz="1600" dirty="0"/>
                        <a:t>Pad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5108441"/>
                  </a:ext>
                </a:extLst>
              </a:tr>
            </a:tbl>
          </a:graphicData>
        </a:graphic>
      </p:graphicFrame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C4FE5427-7997-437D-B40E-CAAF66672CBE}"/>
              </a:ext>
            </a:extLst>
          </p:cNvPr>
          <p:cNvCxnSpPr>
            <a:cxnSpLocks/>
            <a:stCxn id="52" idx="2"/>
            <a:endCxn id="61" idx="3"/>
          </p:cNvCxnSpPr>
          <p:nvPr/>
        </p:nvCxnSpPr>
        <p:spPr>
          <a:xfrm flipH="1">
            <a:off x="1781714" y="5068644"/>
            <a:ext cx="1964176" cy="80419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3840A3A8-A7C7-4F12-9B71-6A7887643FD2}"/>
              </a:ext>
            </a:extLst>
          </p:cNvPr>
          <p:cNvCxnSpPr>
            <a:cxnSpLocks/>
            <a:stCxn id="36" idx="2"/>
            <a:endCxn id="52" idx="6"/>
          </p:cNvCxnSpPr>
          <p:nvPr/>
        </p:nvCxnSpPr>
        <p:spPr>
          <a:xfrm flipH="1">
            <a:off x="4258846" y="3980829"/>
            <a:ext cx="3367624" cy="108781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4E43A77D-99CD-415F-B873-3A97B6665F78}"/>
              </a:ext>
            </a:extLst>
          </p:cNvPr>
          <p:cNvCxnSpPr>
            <a:cxnSpLocks/>
            <a:stCxn id="36" idx="2"/>
            <a:endCxn id="45" idx="6"/>
          </p:cNvCxnSpPr>
          <p:nvPr/>
        </p:nvCxnSpPr>
        <p:spPr>
          <a:xfrm flipH="1">
            <a:off x="4266654" y="3980829"/>
            <a:ext cx="3359816" cy="30753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0EDCC470-9198-4C3C-96E8-9D7999206EE7}"/>
              </a:ext>
            </a:extLst>
          </p:cNvPr>
          <p:cNvCxnSpPr>
            <a:cxnSpLocks/>
            <a:stCxn id="36" idx="2"/>
            <a:endCxn id="44" idx="6"/>
          </p:cNvCxnSpPr>
          <p:nvPr/>
        </p:nvCxnSpPr>
        <p:spPr>
          <a:xfrm flipH="1" flipV="1">
            <a:off x="4266654" y="3508074"/>
            <a:ext cx="3359816" cy="47275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28EE0D30-6FE8-4C12-898D-11E908CBEF3F}"/>
              </a:ext>
            </a:extLst>
          </p:cNvPr>
          <p:cNvCxnSpPr>
            <a:cxnSpLocks/>
            <a:stCxn id="36" idx="2"/>
            <a:endCxn id="6" idx="6"/>
          </p:cNvCxnSpPr>
          <p:nvPr/>
        </p:nvCxnSpPr>
        <p:spPr>
          <a:xfrm flipH="1" flipV="1">
            <a:off x="4266654" y="2727789"/>
            <a:ext cx="3359816" cy="125304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1FAF6AE8-2BB7-48A8-AEDA-F8275EE90ED6}"/>
              </a:ext>
            </a:extLst>
          </p:cNvPr>
          <p:cNvSpPr txBox="1"/>
          <p:nvPr/>
        </p:nvSpPr>
        <p:spPr>
          <a:xfrm>
            <a:off x="3538120" y="5501007"/>
            <a:ext cx="9952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Unrolled</a:t>
            </a:r>
          </a:p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1x2</a:t>
            </a:r>
          </a:p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Filter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1854FF10-56FA-43EC-A67F-2C60DF77C171}"/>
              </a:ext>
            </a:extLst>
          </p:cNvPr>
          <p:cNvSpPr txBox="1"/>
          <p:nvPr/>
        </p:nvSpPr>
        <p:spPr>
          <a:xfrm>
            <a:off x="1525063" y="1131972"/>
            <a:ext cx="9451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Shared</a:t>
            </a:r>
          </a:p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Weights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FC9EFADD-3A62-4C02-AFCA-41CE73C0D94A}"/>
                  </a:ext>
                </a:extLst>
              </p:cNvPr>
              <p:cNvSpPr txBox="1"/>
              <p:nvPr/>
            </p:nvSpPr>
            <p:spPr>
              <a:xfrm>
                <a:off x="3753698" y="2534358"/>
                <a:ext cx="589329" cy="381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1,2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FC9EFADD-3A62-4C02-AFCA-41CE73C0D9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3698" y="2534358"/>
                <a:ext cx="589329" cy="38151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C3BB4FE2-3768-46BF-BE34-CE402F92C00F}"/>
                  </a:ext>
                </a:extLst>
              </p:cNvPr>
              <p:cNvSpPr txBox="1"/>
              <p:nvPr/>
            </p:nvSpPr>
            <p:spPr>
              <a:xfrm>
                <a:off x="3741091" y="3315993"/>
                <a:ext cx="594650" cy="381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2,3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C3BB4FE2-3768-46BF-BE34-CE402F92C0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1091" y="3315993"/>
                <a:ext cx="594650" cy="38151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796C9D61-25BC-460D-9EE4-0432823F09A1}"/>
                  </a:ext>
                </a:extLst>
              </p:cNvPr>
              <p:cNvSpPr txBox="1"/>
              <p:nvPr/>
            </p:nvSpPr>
            <p:spPr>
              <a:xfrm>
                <a:off x="3718975" y="4087082"/>
                <a:ext cx="594650" cy="381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3,4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796C9D61-25BC-460D-9EE4-0432823F09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8975" y="4087082"/>
                <a:ext cx="594650" cy="38151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BDCE2EEC-4283-4260-AE83-4498AF5B399D}"/>
                  </a:ext>
                </a:extLst>
              </p:cNvPr>
              <p:cNvSpPr txBox="1"/>
              <p:nvPr/>
            </p:nvSpPr>
            <p:spPr>
              <a:xfrm>
                <a:off x="3718975" y="4867499"/>
                <a:ext cx="604717" cy="3907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BDCE2EEC-4283-4260-AE83-4498AF5B39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8975" y="4867499"/>
                <a:ext cx="604717" cy="390748"/>
              </a:xfrm>
              <a:prstGeom prst="rect">
                <a:avLst/>
              </a:prstGeom>
              <a:blipFill>
                <a:blip r:embed="rId8"/>
                <a:stretch>
                  <a:fillRect b="-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2D0FADBB-FE39-4A19-91CA-D25451164022}"/>
                  </a:ext>
                </a:extLst>
              </p:cNvPr>
              <p:cNvSpPr txBox="1"/>
              <p:nvPr/>
            </p:nvSpPr>
            <p:spPr>
              <a:xfrm>
                <a:off x="9299761" y="2679974"/>
                <a:ext cx="17114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𝑛𝑒𝑥𝑡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2D0FADBB-FE39-4A19-91CA-D254511640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9761" y="2679974"/>
                <a:ext cx="1711494" cy="369332"/>
              </a:xfrm>
              <a:prstGeom prst="rect">
                <a:avLst/>
              </a:prstGeom>
              <a:blipFill>
                <a:blip r:embed="rId9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D58C9BFD-6D7C-4C3D-90E4-B8F7D43D98E6}"/>
                  </a:ext>
                </a:extLst>
              </p:cNvPr>
              <p:cNvSpPr txBox="1"/>
              <p:nvPr/>
            </p:nvSpPr>
            <p:spPr>
              <a:xfrm>
                <a:off x="3718975" y="1541903"/>
                <a:ext cx="4865691" cy="3907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1,2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1 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2 </m:t>
                          </m:r>
                        </m:sub>
                      </m:sSub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D58C9BFD-6D7C-4C3D-90E4-B8F7D43D98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8975" y="1541903"/>
                <a:ext cx="4865691" cy="390748"/>
              </a:xfrm>
              <a:prstGeom prst="rect">
                <a:avLst/>
              </a:prstGeom>
              <a:blipFill>
                <a:blip r:embed="rId10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FC682ED5-9AB1-410F-8E56-79BD47A002ED}"/>
              </a:ext>
            </a:extLst>
          </p:cNvPr>
          <p:cNvCxnSpPr>
            <a:cxnSpLocks/>
          </p:cNvCxnSpPr>
          <p:nvPr/>
        </p:nvCxnSpPr>
        <p:spPr>
          <a:xfrm flipV="1">
            <a:off x="2748039" y="1919997"/>
            <a:ext cx="2136963" cy="101291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865FBCBB-9A90-4771-B9F6-70DA0A30666D}"/>
              </a:ext>
            </a:extLst>
          </p:cNvPr>
          <p:cNvCxnSpPr>
            <a:cxnSpLocks/>
          </p:cNvCxnSpPr>
          <p:nvPr/>
        </p:nvCxnSpPr>
        <p:spPr>
          <a:xfrm flipV="1">
            <a:off x="2958997" y="1913337"/>
            <a:ext cx="2916260" cy="154872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8F24AF23-2AB0-485A-A423-326D2E05C495}"/>
              </a:ext>
            </a:extLst>
          </p:cNvPr>
          <p:cNvCxnSpPr>
            <a:cxnSpLocks/>
          </p:cNvCxnSpPr>
          <p:nvPr/>
        </p:nvCxnSpPr>
        <p:spPr>
          <a:xfrm flipV="1">
            <a:off x="2925429" y="1997744"/>
            <a:ext cx="3941063" cy="207536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9425DBB3-6355-4A45-8BC6-8CF046911BC4}"/>
              </a:ext>
            </a:extLst>
          </p:cNvPr>
          <p:cNvCxnSpPr>
            <a:cxnSpLocks/>
          </p:cNvCxnSpPr>
          <p:nvPr/>
        </p:nvCxnSpPr>
        <p:spPr>
          <a:xfrm flipV="1">
            <a:off x="3002852" y="1957844"/>
            <a:ext cx="4880096" cy="272491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9732BD25-3DCF-4EF4-B05F-EB22D6D65C9D}"/>
                  </a:ext>
                </a:extLst>
              </p:cNvPr>
              <p:cNvSpPr txBox="1"/>
              <p:nvPr/>
            </p:nvSpPr>
            <p:spPr>
              <a:xfrm>
                <a:off x="9285635" y="1254539"/>
                <a:ext cx="2697469" cy="3755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^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(1−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^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^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9732BD25-3DCF-4EF4-B05F-EB22D6D65C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5635" y="1254539"/>
                <a:ext cx="2697469" cy="375552"/>
              </a:xfrm>
              <a:prstGeom prst="rect">
                <a:avLst/>
              </a:prstGeom>
              <a:blipFill>
                <a:blip r:embed="rId11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5D7271F4-9023-4DE9-A460-C664DC0D7460}"/>
                  </a:ext>
                </a:extLst>
              </p:cNvPr>
              <p:cNvSpPr txBox="1"/>
              <p:nvPr/>
            </p:nvSpPr>
            <p:spPr>
              <a:xfrm>
                <a:off x="9285635" y="1679107"/>
                <a:ext cx="2719911" cy="6388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(1−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𝜖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𝑂𝑢𝑡𝑝𝑢𝑡𝑠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𝑘h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5D7271F4-9023-4DE9-A460-C664DC0D74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5635" y="1679107"/>
                <a:ext cx="2719911" cy="638829"/>
              </a:xfrm>
              <a:prstGeom prst="rect">
                <a:avLst/>
              </a:prstGeom>
              <a:blipFill>
                <a:blip r:embed="rId12"/>
                <a:stretch>
                  <a:fillRect t="-111429" r="-17489" b="-1561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DAAD5FDF-062B-4DA3-942A-FA6C5B4648D0}"/>
                  </a:ext>
                </a:extLst>
              </p:cNvPr>
              <p:cNvSpPr/>
              <p:nvPr/>
            </p:nvSpPr>
            <p:spPr>
              <a:xfrm>
                <a:off x="8721472" y="3761062"/>
                <a:ext cx="49962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^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DAAD5FDF-062B-4DA3-942A-FA6C5B4648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1472" y="3761062"/>
                <a:ext cx="499624" cy="369332"/>
              </a:xfrm>
              <a:prstGeom prst="rect">
                <a:avLst/>
              </a:prstGeom>
              <a:blipFill>
                <a:blip r:embed="rId13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6" name="Rectangle 105">
            <a:extLst>
              <a:ext uri="{FF2B5EF4-FFF2-40B4-BE49-F238E27FC236}">
                <a16:creationId xmlns:a16="http://schemas.microsoft.com/office/drawing/2014/main" id="{6C0CA3E9-B803-411D-A785-B274E909D813}"/>
              </a:ext>
            </a:extLst>
          </p:cNvPr>
          <p:cNvSpPr/>
          <p:nvPr/>
        </p:nvSpPr>
        <p:spPr>
          <a:xfrm>
            <a:off x="4451041" y="1571314"/>
            <a:ext cx="819049" cy="3009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92A09512-FFBC-40F5-8B60-B13D228B7D40}"/>
              </a:ext>
            </a:extLst>
          </p:cNvPr>
          <p:cNvSpPr/>
          <p:nvPr/>
        </p:nvSpPr>
        <p:spPr>
          <a:xfrm>
            <a:off x="5270090" y="1605807"/>
            <a:ext cx="1095505" cy="3009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0F30F5EB-7672-4BB8-B359-E63186E4C54A}"/>
              </a:ext>
            </a:extLst>
          </p:cNvPr>
          <p:cNvSpPr/>
          <p:nvPr/>
        </p:nvSpPr>
        <p:spPr>
          <a:xfrm>
            <a:off x="6352108" y="1586791"/>
            <a:ext cx="1004722" cy="3009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7DDF54AB-2063-4863-A34C-8202ABA59A1F}"/>
              </a:ext>
            </a:extLst>
          </p:cNvPr>
          <p:cNvSpPr/>
          <p:nvPr/>
        </p:nvSpPr>
        <p:spPr>
          <a:xfrm>
            <a:off x="7356830" y="1595943"/>
            <a:ext cx="1095505" cy="3009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3BAFE205-7F11-41DF-A8CB-8E64D36FACA7}"/>
                  </a:ext>
                </a:extLst>
              </p:cNvPr>
              <p:cNvSpPr txBox="1"/>
              <p:nvPr/>
            </p:nvSpPr>
            <p:spPr>
              <a:xfrm>
                <a:off x="3718974" y="1193206"/>
                <a:ext cx="3828549" cy="3907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1,2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3BAFE205-7F11-41DF-A8CB-8E64D36FAC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8974" y="1193206"/>
                <a:ext cx="3828549" cy="390748"/>
              </a:xfrm>
              <a:prstGeom prst="rect">
                <a:avLst/>
              </a:prstGeom>
              <a:blipFill>
                <a:blip r:embed="rId14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98DBB8F8-EDCA-4141-8FA4-3331923AA67E}"/>
                  </a:ext>
                </a:extLst>
              </p:cNvPr>
              <p:cNvSpPr txBox="1"/>
              <p:nvPr/>
            </p:nvSpPr>
            <p:spPr>
              <a:xfrm>
                <a:off x="3718975" y="1940082"/>
                <a:ext cx="3770263" cy="381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1,2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2 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3 </m:t>
                          </m:r>
                        </m:sub>
                      </m:sSub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98DBB8F8-EDCA-4141-8FA4-3331923AA6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8975" y="1940082"/>
                <a:ext cx="3770263" cy="38151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Box 47">
            <a:extLst>
              <a:ext uri="{FF2B5EF4-FFF2-40B4-BE49-F238E27FC236}">
                <a16:creationId xmlns:a16="http://schemas.microsoft.com/office/drawing/2014/main" id="{632764FF-4CE0-492F-A7B2-634865ECB5CF}"/>
              </a:ext>
            </a:extLst>
          </p:cNvPr>
          <p:cNvSpPr txBox="1"/>
          <p:nvPr/>
        </p:nvSpPr>
        <p:spPr>
          <a:xfrm>
            <a:off x="3294834" y="6548123"/>
            <a:ext cx="14150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Convolutional Layer</a:t>
            </a:r>
          </a:p>
        </p:txBody>
      </p:sp>
    </p:spTree>
    <p:extLst>
      <p:ext uri="{BB962C8B-B14F-4D97-AF65-F5344CB8AC3E}">
        <p14:creationId xmlns:p14="http://schemas.microsoft.com/office/powerpoint/2010/main" val="873935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39" grpId="0"/>
      <p:bldP spid="44" grpId="0" animBg="1"/>
      <p:bldP spid="45" grpId="0" animBg="1"/>
      <p:bldP spid="52" grpId="0" animBg="1"/>
      <p:bldP spid="72" grpId="0"/>
      <p:bldP spid="85" grpId="0"/>
      <p:bldP spid="86" grpId="0"/>
      <p:bldP spid="87" grpId="0"/>
      <p:bldP spid="88" grpId="0"/>
      <p:bldP spid="89" grpId="0"/>
      <p:bldP spid="90" grpId="0"/>
      <p:bldP spid="91" grpId="0"/>
      <p:bldP spid="102" grpId="0"/>
      <p:bldP spid="103" grpId="0"/>
      <p:bldP spid="104" grpId="0"/>
      <p:bldP spid="106" grpId="0" animBg="1"/>
      <p:bldP spid="106" grpId="1" animBg="1"/>
      <p:bldP spid="107" grpId="0" animBg="1"/>
      <p:bldP spid="107" grpId="1" animBg="1"/>
      <p:bldP spid="108" grpId="0" animBg="1"/>
      <p:bldP spid="108" grpId="1" animBg="1"/>
      <p:bldP spid="109" grpId="0" animBg="1"/>
      <p:bldP spid="109" grpId="1" animBg="1"/>
      <p:bldP spid="110" grpId="0"/>
      <p:bldP spid="1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90E4B9-8FED-410E-92F2-D99B3D925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Machine Learning Math Concepts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5EECEC-407D-4991-8735-CBCF038799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2222673"/>
          </a:xfrm>
        </p:spPr>
        <p:txBody>
          <a:bodyPr/>
          <a:lstStyle/>
          <a:p>
            <a:r>
              <a:rPr lang="en-US"/>
              <a:t>Sigmoid</a:t>
            </a:r>
          </a:p>
          <a:p>
            <a:r>
              <a:rPr lang="en-US"/>
              <a:t>Log Loss</a:t>
            </a:r>
          </a:p>
          <a:p>
            <a:r>
              <a:rPr lang="en-US"/>
              <a:t>Bayes Theorem</a:t>
            </a:r>
          </a:p>
          <a:p>
            <a:r>
              <a:rPr lang="en-US"/>
              <a:t>Entropy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D582F2-2861-4609-866C-3E303887B2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2222673"/>
          </a:xfrm>
        </p:spPr>
        <p:txBody>
          <a:bodyPr/>
          <a:lstStyle/>
          <a:p>
            <a:r>
              <a:rPr lang="en-US" dirty="0"/>
              <a:t>L1 vs L2 Norm/regularization</a:t>
            </a:r>
          </a:p>
          <a:p>
            <a:r>
              <a:rPr lang="en-US" dirty="0"/>
              <a:t>Mean Squared Error</a:t>
            </a:r>
          </a:p>
          <a:p>
            <a:r>
              <a:rPr lang="en-US" dirty="0"/>
              <a:t>Binary Cross Entropy</a:t>
            </a:r>
          </a:p>
          <a:p>
            <a:r>
              <a:rPr lang="en-US" dirty="0" err="1"/>
              <a:t>Softmax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960E4879-9C60-4D16-9718-8D2B27B6866C}"/>
                  </a:ext>
                </a:extLst>
              </p:cNvPr>
              <p:cNvSpPr/>
              <p:nvPr/>
            </p:nvSpPr>
            <p:spPr>
              <a:xfrm rot="21302527">
                <a:off x="485918" y="5681411"/>
                <a:ext cx="5544467" cy="4049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𝐿𝑜𝑠𝑠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^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∗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𝑙𝑜𝑔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^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1 −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𝑙𝑜𝑔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(1 −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^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960E4879-9C60-4D16-9718-8D2B27B686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1302527">
                <a:off x="485918" y="5681411"/>
                <a:ext cx="5544467" cy="40498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3ADC1DAF-E62F-44F4-9D9D-BC2BB5EDDAC6}"/>
                  </a:ext>
                </a:extLst>
              </p:cNvPr>
              <p:cNvSpPr/>
              <p:nvPr/>
            </p:nvSpPr>
            <p:spPr>
              <a:xfrm rot="1542106">
                <a:off x="7927748" y="5040566"/>
                <a:ext cx="1854418" cy="6173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1+ 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3ADC1DAF-E62F-44F4-9D9D-BC2BB5EDDA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542106">
                <a:off x="7927748" y="5040566"/>
                <a:ext cx="1854418" cy="61734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901947C4-EFED-4F34-A871-F0530804B825}"/>
                  </a:ext>
                </a:extLst>
              </p:cNvPr>
              <p:cNvSpPr/>
              <p:nvPr/>
            </p:nvSpPr>
            <p:spPr>
              <a:xfrm rot="339047">
                <a:off x="6019800" y="5689978"/>
                <a:ext cx="2518125" cy="6790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901947C4-EFED-4F34-A871-F0530804B8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339047">
                <a:off x="6019800" y="5689978"/>
                <a:ext cx="2518125" cy="6790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94317D83-9065-4351-8279-986B2FA361DD}"/>
                  </a:ext>
                </a:extLst>
              </p:cNvPr>
              <p:cNvSpPr txBox="1">
                <a:spLocks/>
              </p:cNvSpPr>
              <p:nvPr/>
            </p:nvSpPr>
            <p:spPr>
              <a:xfrm rot="660454">
                <a:off x="-62092" y="4079111"/>
                <a:ext cx="4739641" cy="82522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  <m:r>
                        <a:rPr lang="en-US" sz="1800" i="1" smtClean="0">
                          <a:latin typeface="Cambria Math" panose="02040503050406030204" pitchFamily="18" charset="0"/>
                        </a:rPr>
                        <m:t>=−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180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∈{</m:t>
                          </m:r>
                          <m:r>
                            <a:rPr lang="en-US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}</m:t>
                          </m:r>
                        </m:sub>
                        <m:sup/>
                        <m:e>
                          <m:r>
                            <a:rPr lang="en-US" sz="180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18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180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180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  <m:r>
                            <a:rPr lang="en-US" sz="180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sSub>
                            <m:sSubPr>
                              <m:ctrlPr>
                                <a:rPr lang="en-US" sz="1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 smtClean="0">
                                  <a:latin typeface="Cambria Math" panose="02040503050406030204" pitchFamily="18" charset="0"/>
                                </a:rPr>
                                <m:t>𝑙𝑜𝑔</m:t>
                              </m:r>
                            </m:e>
                            <m:sub>
                              <m:r>
                                <a:rPr lang="en-US" sz="180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80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80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18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180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180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  <m:r>
                            <a:rPr lang="en-US" sz="180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1800" dirty="0"/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sz="1800" dirty="0"/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sz="1800" dirty="0"/>
              </a:p>
            </p:txBody>
          </p:sp>
        </mc:Choice>
        <mc:Fallback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94317D83-9065-4351-8279-986B2FA361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660454">
                <a:off x="-62092" y="4079111"/>
                <a:ext cx="4739641" cy="825229"/>
              </a:xfrm>
              <a:prstGeom prst="rect">
                <a:avLst/>
              </a:prstGeom>
              <a:blipFill>
                <a:blip r:embed="rId5"/>
                <a:stretch>
                  <a:fillRect t="-51773" b="-56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0141A6A-AA13-4B2C-815B-18FBE6852ADF}"/>
                  </a:ext>
                </a:extLst>
              </p:cNvPr>
              <p:cNvSpPr txBox="1"/>
              <p:nvPr/>
            </p:nvSpPr>
            <p:spPr>
              <a:xfrm rot="21263038">
                <a:off x="9476947" y="6145628"/>
                <a:ext cx="23915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F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|+|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0141A6A-AA13-4B2C-815B-18FBE6852A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1263038">
                <a:off x="9476947" y="6145628"/>
                <a:ext cx="2391552" cy="369332"/>
              </a:xfrm>
              <a:prstGeom prst="rect">
                <a:avLst/>
              </a:prstGeom>
              <a:blipFill>
                <a:blip r:embed="rId6"/>
                <a:stretch>
                  <a:fillRect l="-2015" r="-252" b="-161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408FFA1-C2AC-4487-876F-2A440C850F3D}"/>
                  </a:ext>
                </a:extLst>
              </p:cNvPr>
              <p:cNvSpPr txBox="1"/>
              <p:nvPr/>
            </p:nvSpPr>
            <p:spPr>
              <a:xfrm rot="213486">
                <a:off x="744826" y="4837738"/>
                <a:ext cx="2402004" cy="6560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F</m:t>
                      </m:r>
                      <m:d>
                        <m:dPr>
                          <m:ctrlPr>
                            <a:rPr lang="en-US" b="0" i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d</m:t>
                              </m:r>
                            </m:e>
                            <m:sub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d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 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408FFA1-C2AC-4487-876F-2A440C850F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13486">
                <a:off x="744826" y="4837738"/>
                <a:ext cx="2402004" cy="65601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7FB548B5-AB01-4229-91B4-8EC5B3253B87}"/>
                  </a:ext>
                </a:extLst>
              </p:cNvPr>
              <p:cNvSpPr/>
              <p:nvPr/>
            </p:nvSpPr>
            <p:spPr>
              <a:xfrm rot="227353">
                <a:off x="7303146" y="3903103"/>
                <a:ext cx="3435941" cy="8485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𝐿𝑜𝑠𝑠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𝑡𝑒𝑠𝑡𝑆𝑒𝑡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7FB548B5-AB01-4229-91B4-8EC5B3253B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27353">
                <a:off x="7303146" y="3903103"/>
                <a:ext cx="3435941" cy="84856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4686A36-62F8-4D94-9F44-147634FB7C41}"/>
                  </a:ext>
                </a:extLst>
              </p:cNvPr>
              <p:cNvSpPr txBox="1"/>
              <p:nvPr/>
            </p:nvSpPr>
            <p:spPr>
              <a:xfrm rot="21110838">
                <a:off x="4392102" y="4536576"/>
                <a:ext cx="2540735" cy="5881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(&lt;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p>
                          </m:sSup>
                        </m:num>
                        <m:den>
                          <m:nary>
                            <m:naryPr>
                              <m:chr m:val="∑"/>
                              <m:limLoc m:val="subSup"/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sup>
                              </m:sSup>
                            </m:e>
                          </m:nary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4686A36-62F8-4D94-9F44-147634FB7C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1110838">
                <a:off x="4392102" y="4536576"/>
                <a:ext cx="2540735" cy="588174"/>
              </a:xfrm>
              <a:prstGeom prst="rect">
                <a:avLst/>
              </a:prstGeom>
              <a:blipFill>
                <a:blip r:embed="rId9"/>
                <a:stretch>
                  <a:fillRect t="-5806" r="-1402" b="-277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9701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65C298-D369-4712-80A2-F47FED622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316" y="821940"/>
            <a:ext cx="6625314" cy="556770"/>
          </a:xfrm>
        </p:spPr>
        <p:txBody>
          <a:bodyPr>
            <a:normAutofit fontScale="90000"/>
          </a:bodyPr>
          <a:lstStyle/>
          <a:p>
            <a:r>
              <a:rPr lang="en-US" dirty="0"/>
              <a:t>Reinforcement Learning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03E729-F746-4BED-B8BC-BFA8B2663B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1325" y="2117539"/>
            <a:ext cx="5157787" cy="82391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Markov Decision Process (environment)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75BC55-5733-4717-A6FC-5AB854923DF9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931325" y="2941451"/>
                <a:ext cx="5157787" cy="3684588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Discrete-time stochastic control process</a:t>
                </a:r>
              </a:p>
              <a:p>
                <a:endParaRPr lang="en-US" dirty="0"/>
              </a:p>
              <a:p>
                <a:r>
                  <a:rPr lang="en-US" dirty="0"/>
                  <a:t>Each time step,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:</a:t>
                </a:r>
              </a:p>
              <a:p>
                <a:pPr lvl="1"/>
                <a:r>
                  <a:rPr lang="en-US" dirty="0"/>
                  <a:t>Agent chooses action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from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Moves to new state with probability: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Receives reward: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r>
                  <a:rPr lang="en-US" dirty="0"/>
                  <a:t>Every outcome depends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Nothing depends on previous states/actions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75BC55-5733-4717-A6FC-5AB854923DF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931325" y="2941451"/>
                <a:ext cx="5157787" cy="3684588"/>
              </a:xfrm>
              <a:blipFill>
                <a:blip r:embed="rId3"/>
                <a:stretch>
                  <a:fillRect l="-1655" t="-3808" b="-24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DF82AD-B38A-4DEB-9A4E-27399C0151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63737" y="2117539"/>
            <a:ext cx="5183188" cy="82391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Policy</a:t>
            </a:r>
          </a:p>
          <a:p>
            <a:r>
              <a:rPr lang="en-US" dirty="0"/>
              <a:t>(agent’s behavior)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F4D586B0-23ED-4FD6-9A40-EBD707A98983}"/>
                  </a:ext>
                </a:extLst>
              </p:cNvPr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6263736" y="2941451"/>
                <a:ext cx="5357813" cy="3684588"/>
              </a:xfrm>
            </p:spPr>
            <p:txBody>
              <a:bodyPr>
                <a:normAutofit fontScale="85000" lnSpcReduction="20000"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– The action to take in state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Goal maximize: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nary>
                      <m:naryPr>
                        <m:chr m:val="∑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𝛾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lang="en-US" dirty="0"/>
                  <a:t> – Tradeoff immediate vs future</a:t>
                </a:r>
              </a:p>
              <a:p>
                <a:pPr lvl="1"/>
                <a:endParaRPr lang="en-US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</m:d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∗</m:t>
                          </m:r>
                        </m:e>
                      </m:mr>
                      <m:m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              (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sup>
                          </m:sSup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)</m:t>
                          </m:r>
                        </m:e>
                      </m:mr>
                    </m:m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F4D586B0-23ED-4FD6-9A40-EBD707A9898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6263736" y="2941451"/>
                <a:ext cx="5357813" cy="3684588"/>
              </a:xfrm>
              <a:blipFill>
                <a:blip r:embed="rId4"/>
                <a:stretch>
                  <a:fillRect l="-1595" t="-38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EE6A1D78-A9E5-4536-A975-B89C68B1BBBA}"/>
              </a:ext>
            </a:extLst>
          </p:cNvPr>
          <p:cNvSpPr txBox="1"/>
          <p:nvPr/>
        </p:nvSpPr>
        <p:spPr>
          <a:xfrm>
            <a:off x="9520660" y="182950"/>
            <a:ext cx="736868" cy="369332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Agent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D8BF35C-700D-4CA9-BBA7-940965760DEA}"/>
              </a:ext>
            </a:extLst>
          </p:cNvPr>
          <p:cNvCxnSpPr>
            <a:cxnSpLocks/>
          </p:cNvCxnSpPr>
          <p:nvPr/>
        </p:nvCxnSpPr>
        <p:spPr>
          <a:xfrm>
            <a:off x="10583323" y="365918"/>
            <a:ext cx="1038227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5A523F6-5580-496F-82CB-0A9F254836A2}"/>
              </a:ext>
            </a:extLst>
          </p:cNvPr>
          <p:cNvCxnSpPr>
            <a:cxnSpLocks/>
          </p:cNvCxnSpPr>
          <p:nvPr/>
        </p:nvCxnSpPr>
        <p:spPr>
          <a:xfrm>
            <a:off x="11621550" y="360863"/>
            <a:ext cx="0" cy="144400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59B90B3-8DDC-48D7-8404-B5F083405304}"/>
              </a:ext>
            </a:extLst>
          </p:cNvPr>
          <p:cNvCxnSpPr>
            <a:cxnSpLocks/>
          </p:cNvCxnSpPr>
          <p:nvPr/>
        </p:nvCxnSpPr>
        <p:spPr>
          <a:xfrm flipH="1">
            <a:off x="10716675" y="1809918"/>
            <a:ext cx="904875" cy="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7B844FF8-3442-4D1E-B895-F434C4AE4176}"/>
              </a:ext>
            </a:extLst>
          </p:cNvPr>
          <p:cNvSpPr txBox="1"/>
          <p:nvPr/>
        </p:nvSpPr>
        <p:spPr>
          <a:xfrm>
            <a:off x="9194866" y="1620197"/>
            <a:ext cx="1388457" cy="369332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Environment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F4151DC-6058-4F7E-AF5E-DD02701B0C1C}"/>
              </a:ext>
            </a:extLst>
          </p:cNvPr>
          <p:cNvCxnSpPr>
            <a:cxnSpLocks/>
          </p:cNvCxnSpPr>
          <p:nvPr/>
        </p:nvCxnSpPr>
        <p:spPr>
          <a:xfrm>
            <a:off x="8106825" y="1909930"/>
            <a:ext cx="93345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9143834-F84A-420E-A23D-7408AF4C7380}"/>
              </a:ext>
            </a:extLst>
          </p:cNvPr>
          <p:cNvCxnSpPr>
            <a:cxnSpLocks/>
          </p:cNvCxnSpPr>
          <p:nvPr/>
        </p:nvCxnSpPr>
        <p:spPr>
          <a:xfrm>
            <a:off x="8100671" y="267395"/>
            <a:ext cx="6154" cy="1642535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72E5730-9234-4986-AF91-59954650A913}"/>
              </a:ext>
            </a:extLst>
          </p:cNvPr>
          <p:cNvCxnSpPr>
            <a:cxnSpLocks/>
          </p:cNvCxnSpPr>
          <p:nvPr/>
        </p:nvCxnSpPr>
        <p:spPr>
          <a:xfrm>
            <a:off x="8106825" y="267395"/>
            <a:ext cx="1088041" cy="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A431B25-B4D7-469E-8E7E-69D7A541F337}"/>
              </a:ext>
            </a:extLst>
          </p:cNvPr>
          <p:cNvCxnSpPr>
            <a:cxnSpLocks/>
          </p:cNvCxnSpPr>
          <p:nvPr/>
        </p:nvCxnSpPr>
        <p:spPr>
          <a:xfrm>
            <a:off x="8325693" y="1695618"/>
            <a:ext cx="714582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AFA327B-9C49-4F49-A1EC-AC4429F93CDB}"/>
              </a:ext>
            </a:extLst>
          </p:cNvPr>
          <p:cNvCxnSpPr>
            <a:cxnSpLocks/>
          </p:cNvCxnSpPr>
          <p:nvPr/>
        </p:nvCxnSpPr>
        <p:spPr>
          <a:xfrm>
            <a:off x="8317262" y="505033"/>
            <a:ext cx="8431" cy="1190585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A3D86CE-2A9C-41CB-9402-AAE716E72A98}"/>
              </a:ext>
            </a:extLst>
          </p:cNvPr>
          <p:cNvCxnSpPr>
            <a:cxnSpLocks/>
          </p:cNvCxnSpPr>
          <p:nvPr/>
        </p:nvCxnSpPr>
        <p:spPr>
          <a:xfrm>
            <a:off x="8325693" y="505033"/>
            <a:ext cx="869173" cy="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7E3B79E0-F085-410D-A33E-AE8DEAB9E898}"/>
              </a:ext>
            </a:extLst>
          </p:cNvPr>
          <p:cNvSpPr txBox="1"/>
          <p:nvPr/>
        </p:nvSpPr>
        <p:spPr>
          <a:xfrm rot="5400000">
            <a:off x="11411716" y="883909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Action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C61EB30-952A-4D2D-B57C-11023BFB1770}"/>
              </a:ext>
            </a:extLst>
          </p:cNvPr>
          <p:cNvSpPr txBox="1"/>
          <p:nvPr/>
        </p:nvSpPr>
        <p:spPr>
          <a:xfrm rot="16200000">
            <a:off x="7470049" y="898196"/>
            <a:ext cx="891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Reward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ED63D59-8712-4159-AD3E-EA921A3BD906}"/>
              </a:ext>
            </a:extLst>
          </p:cNvPr>
          <p:cNvSpPr txBox="1"/>
          <p:nvPr/>
        </p:nvSpPr>
        <p:spPr>
          <a:xfrm rot="5400000">
            <a:off x="8170459" y="898197"/>
            <a:ext cx="662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State</a:t>
            </a:r>
          </a:p>
        </p:txBody>
      </p:sp>
    </p:spTree>
    <p:extLst>
      <p:ext uri="{BB962C8B-B14F-4D97-AF65-F5344CB8AC3E}">
        <p14:creationId xmlns:p14="http://schemas.microsoft.com/office/powerpoint/2010/main" val="1655360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589027-D0D5-4D85-968B-5D33C8E3D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073"/>
            <a:ext cx="10515600" cy="749167"/>
          </a:xfrm>
        </p:spPr>
        <p:txBody>
          <a:bodyPr/>
          <a:lstStyle/>
          <a:p>
            <a:r>
              <a:rPr lang="en-US" dirty="0"/>
              <a:t>Q learning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064514A-FA34-46B1-81A8-093BAE31825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777240"/>
                <a:ext cx="1085850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Learn a policy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that optimizes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for all states, using:</a:t>
                </a:r>
              </a:p>
              <a:p>
                <a:pPr lvl="1"/>
                <a:r>
                  <a:rPr lang="en-US" dirty="0"/>
                  <a:t>No prior knowledge of state transition probabilities: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No prior knowledge of the reward function: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Approach:</a:t>
                </a:r>
              </a:p>
              <a:p>
                <a:pPr lvl="1"/>
                <a:r>
                  <a:rPr lang="en-US" dirty="0"/>
                  <a:t>Initialize estimate of discounted reward for every state/action pair: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acc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Repeat (for a while):</a:t>
                </a:r>
              </a:p>
              <a:p>
                <a:pPr lvl="2"/>
                <a:r>
                  <a:rPr lang="en-US" dirty="0"/>
                  <a:t>Take a random action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Receive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from environment</a:t>
                </a:r>
              </a:p>
              <a:p>
                <a:pPr lvl="2"/>
                <a:r>
                  <a:rPr lang="en-US" dirty="0"/>
                  <a:t>Update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(1−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 ]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914400" lvl="2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064514A-FA34-46B1-81A8-093BAE31825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777240"/>
                <a:ext cx="10858500" cy="4351338"/>
              </a:xfrm>
              <a:blipFill>
                <a:blip r:embed="rId2"/>
                <a:stretch>
                  <a:fillRect l="-1179" t="-2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DCC32430-F853-40CF-8FC7-EADAC6AFC546}"/>
                  </a:ext>
                </a:extLst>
              </p:cNvPr>
              <p:cNvSpPr/>
              <p:nvPr/>
            </p:nvSpPr>
            <p:spPr>
              <a:xfrm>
                <a:off x="838200" y="5421536"/>
                <a:ext cx="3651504" cy="725135"/>
              </a:xfrm>
              <a:prstGeom prst="rect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∝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𝑣𝑖𝑠𝑖𝑡𝑠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DCC32430-F853-40CF-8FC7-EADAC6AFC5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5421536"/>
                <a:ext cx="3651504" cy="72513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766616D-67C2-47F8-A69F-BCC50B3D3F6F}"/>
                  </a:ext>
                </a:extLst>
              </p:cNvPr>
              <p:cNvSpPr/>
              <p:nvPr/>
            </p:nvSpPr>
            <p:spPr>
              <a:xfrm>
                <a:off x="5167934" y="5421536"/>
                <a:ext cx="6528766" cy="777264"/>
              </a:xfrm>
              <a:prstGeom prst="rect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sz="2000" dirty="0"/>
                  <a:t>Exploration Policy: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acc>
                              <m:accPr>
                                <m:chr m:val="̂"/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</m:acc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</m:num>
                      <m:den>
                        <m:nary>
                          <m:naryPr>
                            <m:chr m:val="∑"/>
                            <m:supHide m:val="on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  <m:sup/>
                          <m:e>
                            <m:sSup>
                              <m:sSup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p>
                                <m:acc>
                                  <m:accPr>
                                    <m:chr m:val="̂"/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</m:acc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sup>
                            </m:sSup>
                          </m:e>
                        </m:nary>
                      </m:den>
                    </m:f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766616D-67C2-47F8-A69F-BCC50B3D3F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7934" y="5421536"/>
                <a:ext cx="6528766" cy="777264"/>
              </a:xfrm>
              <a:prstGeom prst="rect">
                <a:avLst/>
              </a:prstGeom>
              <a:blipFill>
                <a:blip r:embed="rId4"/>
                <a:stretch>
                  <a:fillRect l="-932"/>
                </a:stretch>
              </a:blipFill>
              <a:ln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52883E27-A406-4BF9-AE88-95AD4C0C166B}"/>
              </a:ext>
            </a:extLst>
          </p:cNvPr>
          <p:cNvSpPr/>
          <p:nvPr/>
        </p:nvSpPr>
        <p:spPr>
          <a:xfrm>
            <a:off x="3877056" y="4433923"/>
            <a:ext cx="7031736" cy="3880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955698FA-337D-480A-A9BB-D40891A2C096}"/>
                  </a:ext>
                </a:extLst>
              </p:cNvPr>
              <p:cNvSpPr/>
              <p:nvPr/>
            </p:nvSpPr>
            <p:spPr>
              <a:xfrm>
                <a:off x="3794760" y="4356891"/>
                <a:ext cx="3235501" cy="4796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</m:e>
                    </m:func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955698FA-337D-480A-A9BB-D40891A2C0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4760" y="4356891"/>
                <a:ext cx="3235501" cy="47961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8749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9B4A1-0734-4590-9295-EFE9D670D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Orchestrating a Machine Learning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9CBFCD-A015-44F5-96E0-845542BE8F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75422" y="1825625"/>
            <a:ext cx="5744378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Machine Learning system live over time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Many reasons they will need to change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People who built the system aren’t always best to run it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D1FEB2-268E-437C-86A4-2175488A441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Successful Orchestration</a:t>
            </a:r>
          </a:p>
          <a:p>
            <a:pPr lvl="1"/>
            <a:r>
              <a:rPr lang="en-US" dirty="0"/>
              <a:t>Achieve Objectives over Time</a:t>
            </a:r>
          </a:p>
          <a:p>
            <a:pPr lvl="1"/>
            <a:r>
              <a:rPr lang="en-US" dirty="0"/>
              <a:t>Balance: Experience, Intelligence, &amp; Objective</a:t>
            </a:r>
          </a:p>
          <a:p>
            <a:pPr lvl="1"/>
            <a:r>
              <a:rPr lang="en-US" dirty="0"/>
              <a:t>Mitigate Mistakes Effectively</a:t>
            </a:r>
          </a:p>
          <a:p>
            <a:pPr lvl="1"/>
            <a:r>
              <a:rPr lang="en-US" dirty="0"/>
              <a:t>Scale Efficiently</a:t>
            </a:r>
          </a:p>
          <a:p>
            <a:pPr lvl="1"/>
            <a:r>
              <a:rPr lang="en-US" dirty="0"/>
              <a:t>Degrade Slowly</a:t>
            </a:r>
          </a:p>
          <a:p>
            <a:pPr lvl="1"/>
            <a:endParaRPr lang="en-US" dirty="0"/>
          </a:p>
          <a:p>
            <a:r>
              <a:rPr lang="en-US" dirty="0"/>
              <a:t>Tools for Orchestration</a:t>
            </a:r>
          </a:p>
          <a:p>
            <a:pPr lvl="1"/>
            <a:r>
              <a:rPr lang="en-US" dirty="0"/>
              <a:t>Monitoring Success Criteria</a:t>
            </a:r>
          </a:p>
          <a:p>
            <a:pPr lvl="1"/>
            <a:r>
              <a:rPr lang="en-US" dirty="0"/>
              <a:t>Inspecting Interactions</a:t>
            </a:r>
          </a:p>
          <a:p>
            <a:pPr lvl="1"/>
            <a:r>
              <a:rPr lang="en-US" dirty="0"/>
              <a:t>Balancing the Experience</a:t>
            </a:r>
          </a:p>
          <a:p>
            <a:pPr lvl="1"/>
            <a:r>
              <a:rPr lang="en-US" dirty="0"/>
              <a:t>Overriding the Intelligence</a:t>
            </a:r>
          </a:p>
          <a:p>
            <a:pPr lvl="1"/>
            <a:r>
              <a:rPr lang="en-US" dirty="0"/>
              <a:t>Creating new Intelligence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0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30">
            <a:extLst>
              <a:ext uri="{FF2B5EF4-FFF2-40B4-BE49-F238E27FC236}">
                <a16:creationId xmlns:a16="http://schemas.microsoft.com/office/drawing/2014/main" id="{BCA540F1-B670-4187-BC20-45ACA41B8FE1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1" r="13802"/>
          <a:stretch/>
        </p:blipFill>
        <p:spPr bwMode="auto">
          <a:xfrm>
            <a:off x="2631194" y="1214082"/>
            <a:ext cx="5111827" cy="4701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5BA0ABA9-A71E-40CC-8B98-F6302BA31EFF}"/>
              </a:ext>
            </a:extLst>
          </p:cNvPr>
          <p:cNvSpPr txBox="1">
            <a:spLocks/>
          </p:cNvSpPr>
          <p:nvPr/>
        </p:nvSpPr>
        <p:spPr>
          <a:xfrm>
            <a:off x="400685" y="81598"/>
            <a:ext cx="11239500" cy="94519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AdaBoost Algorithm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85A2B1-CF20-4CFF-84A7-02EE67070BAD}"/>
              </a:ext>
            </a:extLst>
          </p:cNvPr>
          <p:cNvSpPr txBox="1"/>
          <p:nvPr/>
        </p:nvSpPr>
        <p:spPr>
          <a:xfrm>
            <a:off x="181451" y="1088390"/>
            <a:ext cx="17235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Samples start with</a:t>
            </a:r>
          </a:p>
          <a:p>
            <a:pPr algn="ctr"/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uniform weight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84B5269-1B82-40E7-8CE1-4E19FBBF698F}"/>
              </a:ext>
            </a:extLst>
          </p:cNvPr>
          <p:cNvCxnSpPr>
            <a:cxnSpLocks/>
            <a:stCxn id="4" idx="3"/>
          </p:cNvCxnSpPr>
          <p:nvPr/>
        </p:nvCxnSpPr>
        <p:spPr>
          <a:xfrm>
            <a:off x="1905000" y="1380778"/>
            <a:ext cx="892824" cy="123199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B0E7E2F8-70F1-4F2A-B5E2-92D5D5EDA297}"/>
              </a:ext>
            </a:extLst>
          </p:cNvPr>
          <p:cNvSpPr txBox="1"/>
          <p:nvPr/>
        </p:nvSpPr>
        <p:spPr>
          <a:xfrm>
            <a:off x="-11935" y="2256146"/>
            <a:ext cx="15778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r: round</a:t>
            </a:r>
          </a:p>
          <a:p>
            <a:pPr algn="ctr"/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k: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numModels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BAC7568-A922-4322-8E2C-61925121AB95}"/>
              </a:ext>
            </a:extLst>
          </p:cNvPr>
          <p:cNvCxnSpPr>
            <a:cxnSpLocks/>
            <a:stCxn id="9" idx="3"/>
          </p:cNvCxnSpPr>
          <p:nvPr/>
        </p:nvCxnSpPr>
        <p:spPr>
          <a:xfrm>
            <a:off x="1565936" y="2548534"/>
            <a:ext cx="1210315" cy="40398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5276E23C-C802-4AD6-B560-3243D0E23F69}"/>
              </a:ext>
            </a:extLst>
          </p:cNvPr>
          <p:cNvSpPr txBox="1"/>
          <p:nvPr/>
        </p:nvSpPr>
        <p:spPr>
          <a:xfrm>
            <a:off x="5118123" y="686191"/>
            <a:ext cx="19756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Normalize training set weight (sum to 1)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8FA4922-69E2-4A3D-9297-3B9EBF334B4B}"/>
              </a:ext>
            </a:extLst>
          </p:cNvPr>
          <p:cNvCxnSpPr>
            <a:cxnSpLocks/>
          </p:cNvCxnSpPr>
          <p:nvPr/>
        </p:nvCxnSpPr>
        <p:spPr>
          <a:xfrm flipH="1">
            <a:off x="5334000" y="1314025"/>
            <a:ext cx="762000" cy="168941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D1CB37B-3257-4F12-BA3B-BC37B677BA26}"/>
                  </a:ext>
                </a:extLst>
              </p:cNvPr>
              <p:cNvSpPr txBox="1"/>
              <p:nvPr/>
            </p:nvSpPr>
            <p:spPr>
              <a:xfrm>
                <a:off x="84463" y="3856785"/>
                <a:ext cx="220796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sz="1600" dirty="0">
                    <a:solidFill>
                      <a:schemeClr val="bg1">
                        <a:lumMod val="50000"/>
                      </a:schemeClr>
                    </a:solidFill>
                  </a:rPr>
                  <a:t>is weight of incorrect training samples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D1CB37B-3257-4F12-BA3B-BC37B677BA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63" y="3856785"/>
                <a:ext cx="2207964" cy="584775"/>
              </a:xfrm>
              <a:prstGeom prst="rect">
                <a:avLst/>
              </a:prstGeom>
              <a:blipFill>
                <a:blip r:embed="rId4"/>
                <a:stretch>
                  <a:fillRect t="-3125" r="-1105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FA3DAFF-7843-46F3-8E01-48596888465D}"/>
              </a:ext>
            </a:extLst>
          </p:cNvPr>
          <p:cNvCxnSpPr>
            <a:cxnSpLocks/>
            <a:stCxn id="20" idx="3"/>
          </p:cNvCxnSpPr>
          <p:nvPr/>
        </p:nvCxnSpPr>
        <p:spPr>
          <a:xfrm flipV="1">
            <a:off x="2292427" y="3745735"/>
            <a:ext cx="825346" cy="40343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1D36DF36-E78E-4928-8365-BE01E906402C}"/>
              </a:ext>
            </a:extLst>
          </p:cNvPr>
          <p:cNvSpPr txBox="1"/>
          <p:nvPr/>
        </p:nvSpPr>
        <p:spPr>
          <a:xfrm>
            <a:off x="0" y="4684703"/>
            <a:ext cx="22079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High training error means residuals too hard (noisy) to make progress so stop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24A5532-2A02-4774-8BC8-20CCBABFC0BE}"/>
              </a:ext>
            </a:extLst>
          </p:cNvPr>
          <p:cNvCxnSpPr>
            <a:cxnSpLocks/>
            <a:stCxn id="32" idx="3"/>
          </p:cNvCxnSpPr>
          <p:nvPr/>
        </p:nvCxnSpPr>
        <p:spPr>
          <a:xfrm flipV="1">
            <a:off x="2207964" y="4260226"/>
            <a:ext cx="1065258" cy="96308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6" name="Chart 35">
            <a:extLst>
              <a:ext uri="{FF2B5EF4-FFF2-40B4-BE49-F238E27FC236}">
                <a16:creationId xmlns:a16="http://schemas.microsoft.com/office/drawing/2014/main" id="{13D4A970-86F5-486B-A77A-355B0CE5ED0D}"/>
              </a:ext>
            </a:extLst>
          </p:cNvPr>
          <p:cNvGraphicFramePr>
            <a:graphicFrameLocks/>
          </p:cNvGraphicFramePr>
          <p:nvPr/>
        </p:nvGraphicFramePr>
        <p:xfrm>
          <a:off x="8589817" y="760574"/>
          <a:ext cx="2025643" cy="15203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1BA20C96-04C0-4645-8397-6B773902D83C}"/>
              </a:ext>
            </a:extLst>
          </p:cNvPr>
          <p:cNvCxnSpPr>
            <a:cxnSpLocks/>
          </p:cNvCxnSpPr>
          <p:nvPr/>
        </p:nvCxnSpPr>
        <p:spPr>
          <a:xfrm flipV="1">
            <a:off x="4751943" y="2290980"/>
            <a:ext cx="3837875" cy="215058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E48DD94A-37C9-4F43-B3A4-5ED2ABB4AF4A}"/>
                  </a:ext>
                </a:extLst>
              </p:cNvPr>
              <p:cNvSpPr txBox="1"/>
              <p:nvPr/>
            </p:nvSpPr>
            <p:spPr>
              <a:xfrm>
                <a:off x="8682304" y="554196"/>
                <a:ext cx="193315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sz="1600" dirty="0">
                    <a:solidFill>
                      <a:schemeClr val="bg1">
                        <a:lumMod val="50000"/>
                      </a:schemeClr>
                    </a:solidFill>
                  </a:rPr>
                  <a:t>is error of model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sz="16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E48DD94A-37C9-4F43-B3A4-5ED2ABB4AF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2304" y="554196"/>
                <a:ext cx="1933157" cy="338554"/>
              </a:xfrm>
              <a:prstGeom prst="rect">
                <a:avLst/>
              </a:prstGeom>
              <a:blipFill>
                <a:blip r:embed="rId6"/>
                <a:stretch>
                  <a:fillRect t="-5455" b="-2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448171C6-DF5E-4419-A599-B8A558F0E04D}"/>
                  </a:ext>
                </a:extLst>
              </p:cNvPr>
              <p:cNvSpPr txBox="1"/>
              <p:nvPr/>
            </p:nvSpPr>
            <p:spPr>
              <a:xfrm>
                <a:off x="9027862" y="2952520"/>
                <a:ext cx="272885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solidFill>
                      <a:schemeClr val="bg1">
                        <a:lumMod val="50000"/>
                      </a:schemeClr>
                    </a:solidFill>
                  </a:rPr>
                  <a:t>Sample weight multiplied by:</a:t>
                </a:r>
                <a:br>
                  <a:rPr lang="en-US" sz="1600" dirty="0">
                    <a:solidFill>
                      <a:schemeClr val="bg1">
                        <a:lumMod val="50000"/>
                      </a:schemeClr>
                    </a:solidFill>
                  </a:rPr>
                </a:br>
                <a:r>
                  <a:rPr lang="en-US" sz="1600" dirty="0">
                    <a:solidFill>
                      <a:schemeClr val="bg1">
                        <a:lumMod val="50000"/>
                      </a:schemeClr>
                    </a:solidFill>
                  </a:rPr>
                  <a:t>     1 if wrong</a:t>
                </a:r>
              </a:p>
              <a:p>
                <a:r>
                  <a:rPr lang="en-US" sz="1600" dirty="0">
                    <a:solidFill>
                      <a:schemeClr val="bg1">
                        <a:lumMod val="50000"/>
                      </a:schemeClr>
                    </a:solidFill>
                  </a:rPr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sz="1600" dirty="0">
                    <a:solidFill>
                      <a:schemeClr val="bg1">
                        <a:lumMod val="50000"/>
                      </a:schemeClr>
                    </a:solidFill>
                  </a:rPr>
                  <a:t>if correct</a:t>
                </a: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448171C6-DF5E-4419-A599-B8A558F0E0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7862" y="2952520"/>
                <a:ext cx="2728851" cy="830997"/>
              </a:xfrm>
              <a:prstGeom prst="rect">
                <a:avLst/>
              </a:prstGeom>
              <a:blipFill>
                <a:blip r:embed="rId7"/>
                <a:stretch>
                  <a:fillRect l="-1339" t="-2190" b="-80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F6CA9945-D1BA-4BE5-89E9-00D75E425D2E}"/>
              </a:ext>
            </a:extLst>
          </p:cNvPr>
          <p:cNvCxnSpPr>
            <a:cxnSpLocks/>
          </p:cNvCxnSpPr>
          <p:nvPr/>
        </p:nvCxnSpPr>
        <p:spPr>
          <a:xfrm flipH="1">
            <a:off x="6739234" y="3679109"/>
            <a:ext cx="2179547" cy="94973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78" name="Rectangle 7177">
                <a:extLst>
                  <a:ext uri="{FF2B5EF4-FFF2-40B4-BE49-F238E27FC236}">
                    <a16:creationId xmlns:a16="http://schemas.microsoft.com/office/drawing/2014/main" id="{E6EB9A5A-2086-4743-AEB5-DB0582C51976}"/>
                  </a:ext>
                </a:extLst>
              </p:cNvPr>
              <p:cNvSpPr/>
              <p:nvPr/>
            </p:nvSpPr>
            <p:spPr>
              <a:xfrm>
                <a:off x="9330328" y="2101264"/>
                <a:ext cx="361381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US" sz="1200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7178" name="Rectangle 7177">
                <a:extLst>
                  <a:ext uri="{FF2B5EF4-FFF2-40B4-BE49-F238E27FC236}">
                    <a16:creationId xmlns:a16="http://schemas.microsoft.com/office/drawing/2014/main" id="{E6EB9A5A-2086-4743-AEB5-DB0582C519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0328" y="2101264"/>
                <a:ext cx="361381" cy="27699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01F57D4E-5AD9-466B-8D53-E93C311B10FF}"/>
                  </a:ext>
                </a:extLst>
              </p:cNvPr>
              <p:cNvSpPr/>
              <p:nvPr/>
            </p:nvSpPr>
            <p:spPr>
              <a:xfrm rot="16200000">
                <a:off x="8282977" y="1275364"/>
                <a:ext cx="372474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1200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01F57D4E-5AD9-466B-8D53-E93C311B10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8282977" y="1275364"/>
                <a:ext cx="372474" cy="276999"/>
              </a:xfrm>
              <a:prstGeom prst="rect">
                <a:avLst/>
              </a:prstGeom>
              <a:blipFill>
                <a:blip r:embed="rId9"/>
                <a:stretch>
                  <a:fillRect r="-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1" name="Chart 50">
            <a:extLst>
              <a:ext uri="{FF2B5EF4-FFF2-40B4-BE49-F238E27FC236}">
                <a16:creationId xmlns:a16="http://schemas.microsoft.com/office/drawing/2014/main" id="{C03A47EB-7C7F-4C3F-8356-76F7664230DA}"/>
              </a:ext>
            </a:extLst>
          </p:cNvPr>
          <p:cNvGraphicFramePr>
            <a:graphicFrameLocks/>
          </p:cNvGraphicFramePr>
          <p:nvPr/>
        </p:nvGraphicFramePr>
        <p:xfrm>
          <a:off x="9246987" y="4747185"/>
          <a:ext cx="2207964" cy="16296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5A326D50-6743-491E-890E-DEAD7762ADF6}"/>
                  </a:ext>
                </a:extLst>
              </p:cNvPr>
              <p:cNvSpPr/>
              <p:nvPr/>
            </p:nvSpPr>
            <p:spPr>
              <a:xfrm>
                <a:off x="10246872" y="6291388"/>
                <a:ext cx="372474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1200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5A326D50-6743-491E-890E-DEAD7762AD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6872" y="6291388"/>
                <a:ext cx="372474" cy="276999"/>
              </a:xfrm>
              <a:prstGeom prst="rect">
                <a:avLst/>
              </a:prstGeom>
              <a:blipFill>
                <a:blip r:embed="rId11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0F28FB4B-4924-4E63-A5EA-07E0647D1BD0}"/>
                  </a:ext>
                </a:extLst>
              </p:cNvPr>
              <p:cNvSpPr/>
              <p:nvPr/>
            </p:nvSpPr>
            <p:spPr>
              <a:xfrm rot="16200000">
                <a:off x="8782151" y="5262427"/>
                <a:ext cx="699487" cy="4862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200" b="0" i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log</m:t>
                      </m:r>
                      <m:r>
                        <a:rPr lang="en-US" sz="1200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⁡(</m:t>
                      </m:r>
                      <m:f>
                        <m:fPr>
                          <m:ctrlPr>
                            <a:rPr lang="en-US" sz="1200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1200" b="0" i="1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den>
                      </m:f>
                      <m:r>
                        <a:rPr lang="en-US" sz="1200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2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0F28FB4B-4924-4E63-A5EA-07E0647D1B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8782151" y="5262427"/>
                <a:ext cx="699487" cy="486287"/>
              </a:xfrm>
              <a:prstGeom prst="rect">
                <a:avLst/>
              </a:prstGeom>
              <a:blipFill>
                <a:blip r:embed="rId12"/>
                <a:stretch>
                  <a:fillRect r="-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TextBox 53">
            <a:extLst>
              <a:ext uri="{FF2B5EF4-FFF2-40B4-BE49-F238E27FC236}">
                <a16:creationId xmlns:a16="http://schemas.microsoft.com/office/drawing/2014/main" id="{0935C694-1BFF-45AC-A691-3B22A472DFB0}"/>
              </a:ext>
            </a:extLst>
          </p:cNvPr>
          <p:cNvSpPr txBox="1"/>
          <p:nvPr/>
        </p:nvSpPr>
        <p:spPr>
          <a:xfrm>
            <a:off x="9295394" y="4263228"/>
            <a:ext cx="27288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Final ensemble, each model votes based on accuracy</a:t>
            </a: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DAF5E9C0-EC0A-4203-A28F-67EDFA6012AF}"/>
              </a:ext>
            </a:extLst>
          </p:cNvPr>
          <p:cNvCxnSpPr>
            <a:cxnSpLocks/>
          </p:cNvCxnSpPr>
          <p:nvPr/>
        </p:nvCxnSpPr>
        <p:spPr>
          <a:xfrm flipH="1">
            <a:off x="7720029" y="4987636"/>
            <a:ext cx="1198751" cy="12556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D2E65A37-134B-4607-A855-6B78290EAED3}"/>
                  </a:ext>
                </a:extLst>
              </p:cNvPr>
              <p:cNvSpPr txBox="1"/>
              <p:nvPr/>
            </p:nvSpPr>
            <p:spPr>
              <a:xfrm>
                <a:off x="166430" y="3048807"/>
                <a:ext cx="197569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chemeClr val="bg1">
                        <a:lumMod val="50000"/>
                      </a:schemeClr>
                    </a:solidFill>
                  </a:rPr>
                  <a:t>Learn model</a:t>
                </a:r>
              </a:p>
              <a:p>
                <a:pPr algn="ctr"/>
                <a:r>
                  <a:rPr lang="en-US" sz="1600" dirty="0">
                    <a:solidFill>
                      <a:schemeClr val="bg1">
                        <a:lumMod val="50000"/>
                      </a:schemeClr>
                    </a:solidFill>
                  </a:rPr>
                  <a:t>using weightings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endParaRPr lang="en-US" sz="16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D2E65A37-134B-4607-A855-6B78290EAE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430" y="3048807"/>
                <a:ext cx="1975692" cy="584775"/>
              </a:xfrm>
              <a:prstGeom prst="rect">
                <a:avLst/>
              </a:prstGeom>
              <a:blipFill>
                <a:blip r:embed="rId13"/>
                <a:stretch>
                  <a:fillRect t="-3125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1A902B0B-47AA-40CB-82E7-FC62D1B0A66E}"/>
              </a:ext>
            </a:extLst>
          </p:cNvPr>
          <p:cNvCxnSpPr>
            <a:cxnSpLocks/>
          </p:cNvCxnSpPr>
          <p:nvPr/>
        </p:nvCxnSpPr>
        <p:spPr>
          <a:xfrm>
            <a:off x="1784397" y="3324159"/>
            <a:ext cx="1320525" cy="19278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2" grpId="0"/>
      <p:bldP spid="20" grpId="0"/>
      <p:bldP spid="32" grpId="0"/>
      <p:bldGraphic spid="36" grpId="0">
        <p:bldAsOne/>
      </p:bldGraphic>
      <p:bldP spid="40" grpId="0"/>
      <p:bldP spid="41" grpId="0"/>
      <p:bldP spid="7178" grpId="0"/>
      <p:bldP spid="50" grpId="0"/>
      <p:bldGraphic spid="51" grpId="0">
        <p:bldAsOne/>
      </p:bldGraphic>
      <p:bldP spid="52" grpId="0"/>
      <p:bldP spid="53" grpId="0"/>
      <p:bldP spid="54" grpId="0"/>
      <p:bldP spid="6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EBDBBF-8829-4AB6-BE6E-A372479B8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 Being Bayesian</a:t>
            </a:r>
          </a:p>
        </p:txBody>
      </p:sp>
      <p:pic>
        <p:nvPicPr>
          <p:cNvPr id="4" name="Picture 2" descr="y:\unix\homes\gws\pedrod\ppt\image4.jpg">
            <a:extLst>
              <a:ext uri="{FF2B5EF4-FFF2-40B4-BE49-F238E27FC236}">
                <a16:creationId xmlns:a16="http://schemas.microsoft.com/office/drawing/2014/main" id="{11D6209B-E8FF-4574-813A-FAE939D92A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4" t="29667" r="13083" b="13222"/>
          <a:stretch/>
        </p:blipFill>
        <p:spPr bwMode="auto">
          <a:xfrm>
            <a:off x="301788" y="2049780"/>
            <a:ext cx="5961852" cy="3168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y:\unix\homes\gws\pedrod\ppt\image5.jpg">
            <a:extLst>
              <a:ext uri="{FF2B5EF4-FFF2-40B4-BE49-F238E27FC236}">
                <a16:creationId xmlns:a16="http://schemas.microsoft.com/office/drawing/2014/main" id="{784D1200-A4DF-40B6-9EEF-C731F92190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5740" y="2049780"/>
            <a:ext cx="4897120" cy="3672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6085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2D306-BC7B-472A-8F64-2C7A272C8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Yantiq" panose="02000503000000000000" pitchFamily="2" charset="0"/>
              </a:rPr>
              <a:t>Approaching your Machine </a:t>
            </a:r>
            <a:r>
              <a:rPr lang="en-US">
                <a:latin typeface="Yantiq" panose="02000503000000000000" pitchFamily="2" charset="0"/>
              </a:rPr>
              <a:t>Learning Project</a:t>
            </a:r>
            <a:endParaRPr lang="en-US" dirty="0">
              <a:latin typeface="Yantiq" panose="02000503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3025DC-8639-450F-83D7-DFF86DFDC8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3416" y="2124061"/>
            <a:ext cx="5634160" cy="3684588"/>
          </a:xfrm>
        </p:spPr>
        <p:txBody>
          <a:bodyPr>
            <a:normAutofit fontScale="77500" lnSpcReduction="2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dirty="0">
                <a:latin typeface="Yantiq" panose="02000503000000000000" pitchFamily="2" charset="0"/>
              </a:rPr>
              <a:t>Make sure an Intelligent System is right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>
                <a:latin typeface="Yantiq" panose="02000503000000000000" pitchFamily="2" charset="0"/>
              </a:rPr>
              <a:t>Define what success looks like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>
                <a:latin typeface="Yantiq" panose="02000503000000000000" pitchFamily="2" charset="0"/>
              </a:rPr>
              <a:t>Design Experience that achieves your goals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>
                <a:latin typeface="Yantiq" panose="02000503000000000000" pitchFamily="2" charset="0"/>
              </a:rPr>
              <a:t>Plan for getting data from the user interactions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>
                <a:latin typeface="Yantiq" panose="02000503000000000000" pitchFamily="2" charset="0"/>
              </a:rPr>
              <a:t>Plan to verify your intelligent experience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>
                <a:latin typeface="Yantiq" panose="02000503000000000000" pitchFamily="2" charset="0"/>
              </a:rPr>
              <a:t>Decide where your intelligence will live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>
                <a:latin typeface="Yantiq" panose="02000503000000000000" pitchFamily="2" charset="0"/>
              </a:rPr>
              <a:t>Design your intelligence runtime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>
                <a:latin typeface="Yantiq" panose="02000503000000000000" pitchFamily="2" charset="0"/>
              </a:rPr>
              <a:t>Plan for intelligence management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9497EE0-975B-44E0-A233-82DDEFA71F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94427" y="2124061"/>
            <a:ext cx="5728855" cy="3684588"/>
          </a:xfrm>
        </p:spPr>
        <p:txBody>
          <a:bodyPr>
            <a:normAutofit fontScale="77500" lnSpcReduction="20000"/>
          </a:bodyPr>
          <a:lstStyle/>
          <a:p>
            <a:pPr marL="514350" lvl="0" indent="-514350">
              <a:buFont typeface="+mj-lt"/>
              <a:buAutoNum type="arabicPeriod" startAt="9"/>
            </a:pPr>
            <a:r>
              <a:rPr lang="en-US" dirty="0">
                <a:latin typeface="Yantiq" panose="02000503000000000000" pitchFamily="2" charset="0"/>
              </a:rPr>
              <a:t>Plan for telemetry</a:t>
            </a:r>
          </a:p>
          <a:p>
            <a:pPr marL="514350" lvl="0" indent="-514350">
              <a:buFont typeface="+mj-lt"/>
              <a:buAutoNum type="arabicPeriod" startAt="9"/>
            </a:pPr>
            <a:r>
              <a:rPr lang="en-US" dirty="0">
                <a:latin typeface="Yantiq" panose="02000503000000000000" pitchFamily="2" charset="0"/>
              </a:rPr>
              <a:t>Prepare to evaluate your intelligence</a:t>
            </a:r>
          </a:p>
          <a:p>
            <a:pPr marL="514350" lvl="0" indent="-514350">
              <a:buFont typeface="+mj-lt"/>
              <a:buAutoNum type="arabicPeriod" startAt="9"/>
            </a:pPr>
            <a:r>
              <a:rPr lang="en-US" dirty="0">
                <a:latin typeface="Yantiq" panose="02000503000000000000" pitchFamily="2" charset="0"/>
              </a:rPr>
              <a:t>Decide how you will organize your intelligence</a:t>
            </a:r>
          </a:p>
          <a:p>
            <a:pPr marL="514350" lvl="0" indent="-514350">
              <a:buFont typeface="+mj-lt"/>
              <a:buAutoNum type="arabicPeriod" startAt="9"/>
            </a:pPr>
            <a:r>
              <a:rPr lang="en-US" dirty="0">
                <a:latin typeface="Yantiq" panose="02000503000000000000" pitchFamily="2" charset="0"/>
              </a:rPr>
              <a:t>Set up your intelligence creation process</a:t>
            </a:r>
          </a:p>
          <a:p>
            <a:pPr marL="514350" lvl="0" indent="-514350">
              <a:buFont typeface="+mj-lt"/>
              <a:buAutoNum type="arabicPeriod" startAt="9"/>
            </a:pPr>
            <a:r>
              <a:rPr lang="en-US" dirty="0">
                <a:latin typeface="Yantiq" panose="02000503000000000000" pitchFamily="2" charset="0"/>
              </a:rPr>
              <a:t>Plan for orchestration throughout your Intelligent System's lifecycle</a:t>
            </a:r>
          </a:p>
          <a:p>
            <a:pPr marL="514350" lvl="0" indent="-514350">
              <a:buFont typeface="+mj-lt"/>
              <a:buAutoNum type="arabicPeriod" startAt="9"/>
            </a:pPr>
            <a:r>
              <a:rPr lang="en-US" dirty="0">
                <a:latin typeface="Yantiq" panose="02000503000000000000" pitchFamily="2" charset="0"/>
              </a:rPr>
              <a:t>Prepare to identify and deal with mistakes</a:t>
            </a:r>
          </a:p>
          <a:p>
            <a:pPr marL="514350" lvl="0" indent="-514350">
              <a:buFont typeface="+mj-lt"/>
              <a:buAutoNum type="arabicPeriod" startAt="9"/>
            </a:pPr>
            <a:r>
              <a:rPr lang="en-US" dirty="0">
                <a:latin typeface="Yantiq" panose="02000503000000000000" pitchFamily="2" charset="0"/>
              </a:rPr>
              <a:t>Get ready for abuse</a:t>
            </a:r>
          </a:p>
          <a:p>
            <a:pPr marL="514350" lvl="0" indent="-514350">
              <a:buFont typeface="+mj-lt"/>
              <a:buAutoNum type="arabicPeriod" startAt="9"/>
            </a:pPr>
            <a:r>
              <a:rPr lang="en-US" dirty="0">
                <a:latin typeface="Yantiq" panose="02000503000000000000" pitchFamily="2" charset="0"/>
              </a:rPr>
              <a:t>Have fun and change the world...</a:t>
            </a:r>
          </a:p>
        </p:txBody>
      </p:sp>
    </p:spTree>
    <p:extLst>
      <p:ext uri="{BB962C8B-B14F-4D97-AF65-F5344CB8AC3E}">
        <p14:creationId xmlns:p14="http://schemas.microsoft.com/office/powerpoint/2010/main" val="1667888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9D6A13D-6CFD-4538-B3B5-579A13F138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29000"/>
            <a:ext cx="10515600" cy="2747962"/>
          </a:xfrm>
        </p:spPr>
        <p:txBody>
          <a:bodyPr>
            <a:normAutofit fontScale="92500" lnSpcReduction="10000"/>
          </a:bodyPr>
          <a:lstStyle/>
          <a:p>
            <a:endParaRPr lang="en-US" dirty="0"/>
          </a:p>
          <a:p>
            <a:r>
              <a:rPr lang="en-US" dirty="0"/>
              <a:t>Keep in touch: </a:t>
            </a:r>
            <a:r>
              <a:rPr lang="en-US" dirty="0">
                <a:hlinkClick r:id="rId2"/>
              </a:rPr>
              <a:t>ghulten@hotmail.com</a:t>
            </a:r>
            <a:r>
              <a:rPr lang="en-US" dirty="0"/>
              <a:t> or on </a:t>
            </a:r>
            <a:r>
              <a:rPr lang="en-US" dirty="0">
                <a:hlinkClick r:id="rId3"/>
              </a:rPr>
              <a:t>LinkedIn</a:t>
            </a:r>
            <a:endParaRPr lang="en-US" dirty="0"/>
          </a:p>
          <a:p>
            <a:endParaRPr lang="en-US" dirty="0"/>
          </a:p>
          <a:p>
            <a:r>
              <a:rPr lang="en-US" dirty="0"/>
              <a:t>Let me know if you end up doing ML in practice</a:t>
            </a:r>
          </a:p>
          <a:p>
            <a:endParaRPr lang="en-US" dirty="0"/>
          </a:p>
          <a:p>
            <a:r>
              <a:rPr lang="en-US" dirty="0"/>
              <a:t>Send me constructive criticism on the course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52968EB-3D29-492A-9378-386FD94BB57B}"/>
              </a:ext>
            </a:extLst>
          </p:cNvPr>
          <p:cNvSpPr/>
          <p:nvPr/>
        </p:nvSpPr>
        <p:spPr>
          <a:xfrm rot="20776951">
            <a:off x="2694845" y="1075042"/>
            <a:ext cx="6802311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8870087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3447C-630F-458A-91C9-1E90C08BB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9906"/>
            <a:ext cx="10515600" cy="728440"/>
          </a:xfrm>
        </p:spPr>
        <p:txBody>
          <a:bodyPr/>
          <a:lstStyle/>
          <a:p>
            <a:r>
              <a:rPr lang="en-US" dirty="0"/>
              <a:t>Stacking</a:t>
            </a:r>
          </a:p>
        </p:txBody>
      </p:sp>
      <p:sp>
        <p:nvSpPr>
          <p:cNvPr id="4" name="Flowchart: Magnetic Disk 3">
            <a:extLst>
              <a:ext uri="{FF2B5EF4-FFF2-40B4-BE49-F238E27FC236}">
                <a16:creationId xmlns:a16="http://schemas.microsoft.com/office/drawing/2014/main" id="{1EBB95DF-F20E-4491-BFF1-6E1ECD029367}"/>
              </a:ext>
            </a:extLst>
          </p:cNvPr>
          <p:cNvSpPr/>
          <p:nvPr/>
        </p:nvSpPr>
        <p:spPr>
          <a:xfrm>
            <a:off x="485660" y="3108226"/>
            <a:ext cx="705080" cy="958467"/>
          </a:xfrm>
          <a:prstGeom prst="flowChartMagneticDisk">
            <a:avLst/>
          </a:prstGeom>
          <a:noFill/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B5E84B-9461-41BA-B90E-2239D9568DEF}"/>
              </a:ext>
            </a:extLst>
          </p:cNvPr>
          <p:cNvSpPr txBox="1"/>
          <p:nvPr/>
        </p:nvSpPr>
        <p:spPr>
          <a:xfrm>
            <a:off x="455916" y="4124572"/>
            <a:ext cx="7645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Training</a:t>
            </a:r>
          </a:p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Set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5D81125-3F0B-4DE6-A3C1-8A42F3E68E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3268" y="1113253"/>
            <a:ext cx="952500" cy="9525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30FBA0C5-2123-4B84-9EFC-C3C3D9BDF935}"/>
              </a:ext>
            </a:extLst>
          </p:cNvPr>
          <p:cNvSpPr txBox="1"/>
          <p:nvPr/>
        </p:nvSpPr>
        <p:spPr>
          <a:xfrm>
            <a:off x="3381722" y="4154264"/>
            <a:ext cx="3755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…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75BB7D1B-915F-48FB-80A7-9C802E2C38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0568" y="3257414"/>
            <a:ext cx="952500" cy="9525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C217806-3FBE-4A0F-A3C0-B0CFA52B7ECC}"/>
              </a:ext>
            </a:extLst>
          </p:cNvPr>
          <p:cNvCxnSpPr>
            <a:cxnSpLocks/>
          </p:cNvCxnSpPr>
          <p:nvPr/>
        </p:nvCxnSpPr>
        <p:spPr>
          <a:xfrm flipV="1">
            <a:off x="1453841" y="1584353"/>
            <a:ext cx="1439978" cy="1523873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0DA815E8-A975-4289-8DB3-A6A55B641FD3}"/>
              </a:ext>
            </a:extLst>
          </p:cNvPr>
          <p:cNvCxnSpPr>
            <a:cxnSpLocks/>
          </p:cNvCxnSpPr>
          <p:nvPr/>
        </p:nvCxnSpPr>
        <p:spPr>
          <a:xfrm flipV="1">
            <a:off x="1426524" y="3069794"/>
            <a:ext cx="1465460" cy="424459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7207D50B-A897-41C5-9D87-D91D79B1536B}"/>
              </a:ext>
            </a:extLst>
          </p:cNvPr>
          <p:cNvCxnSpPr>
            <a:cxnSpLocks/>
          </p:cNvCxnSpPr>
          <p:nvPr/>
        </p:nvCxnSpPr>
        <p:spPr>
          <a:xfrm>
            <a:off x="1426524" y="3833992"/>
            <a:ext cx="1465459" cy="609749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0CE04DDC-60C4-4EBF-BEA3-9E797A3AD948}"/>
              </a:ext>
            </a:extLst>
          </p:cNvPr>
          <p:cNvCxnSpPr>
            <a:cxnSpLocks/>
          </p:cNvCxnSpPr>
          <p:nvPr/>
        </p:nvCxnSpPr>
        <p:spPr>
          <a:xfrm>
            <a:off x="1410159" y="4154264"/>
            <a:ext cx="1540581" cy="1490382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F7AC7498-0AE7-40B1-A825-E56548A0BADB}"/>
              </a:ext>
            </a:extLst>
          </p:cNvPr>
          <p:cNvSpPr txBox="1"/>
          <p:nvPr/>
        </p:nvSpPr>
        <p:spPr>
          <a:xfrm>
            <a:off x="1410159" y="6331580"/>
            <a:ext cx="15597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Base Training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57EE3FC-CF68-43A2-BBDC-C9817362D4B4}"/>
              </a:ext>
            </a:extLst>
          </p:cNvPr>
          <p:cNvSpPr txBox="1"/>
          <p:nvPr/>
        </p:nvSpPr>
        <p:spPr>
          <a:xfrm>
            <a:off x="6822079" y="6331580"/>
            <a:ext cx="16209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Meta Training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D848EC12-8CFA-41D5-BCBD-BA01D10EF415}"/>
              </a:ext>
            </a:extLst>
          </p:cNvPr>
          <p:cNvCxnSpPr>
            <a:cxnSpLocks/>
          </p:cNvCxnSpPr>
          <p:nvPr/>
        </p:nvCxnSpPr>
        <p:spPr>
          <a:xfrm>
            <a:off x="4133157" y="1531527"/>
            <a:ext cx="1281668" cy="1609299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E84C2744-4A04-4ADD-8A81-8A596C11E9DA}"/>
              </a:ext>
            </a:extLst>
          </p:cNvPr>
          <p:cNvCxnSpPr>
            <a:cxnSpLocks/>
          </p:cNvCxnSpPr>
          <p:nvPr/>
        </p:nvCxnSpPr>
        <p:spPr>
          <a:xfrm>
            <a:off x="4131322" y="3016968"/>
            <a:ext cx="1200842" cy="343177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95CDBC11-68EE-48D2-85D8-26881E06BCDB}"/>
              </a:ext>
            </a:extLst>
          </p:cNvPr>
          <p:cNvCxnSpPr>
            <a:cxnSpLocks/>
          </p:cNvCxnSpPr>
          <p:nvPr/>
        </p:nvCxnSpPr>
        <p:spPr>
          <a:xfrm flipV="1">
            <a:off x="4131321" y="3717175"/>
            <a:ext cx="1200843" cy="673741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66E8EB38-BFE3-456F-88C5-CDDA2C7315F1}"/>
              </a:ext>
            </a:extLst>
          </p:cNvPr>
          <p:cNvCxnSpPr>
            <a:cxnSpLocks/>
          </p:cNvCxnSpPr>
          <p:nvPr/>
        </p:nvCxnSpPr>
        <p:spPr>
          <a:xfrm flipV="1">
            <a:off x="4143589" y="4043191"/>
            <a:ext cx="1265693" cy="160613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A2CFDA6B-0596-4FA5-82B9-3ED87184AAC1}"/>
              </a:ext>
            </a:extLst>
          </p:cNvPr>
          <p:cNvSpPr txBox="1"/>
          <p:nvPr/>
        </p:nvSpPr>
        <p:spPr>
          <a:xfrm>
            <a:off x="273803" y="1213354"/>
            <a:ext cx="18460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Parallel Training</a:t>
            </a:r>
          </a:p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Possible</a:t>
            </a: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7DA5A82B-1180-42C9-9DAB-3A0F096547DB}"/>
              </a:ext>
            </a:extLst>
          </p:cNvPr>
          <p:cNvCxnSpPr>
            <a:cxnSpLocks/>
            <a:stCxn id="55" idx="2"/>
          </p:cNvCxnSpPr>
          <p:nvPr/>
        </p:nvCxnSpPr>
        <p:spPr>
          <a:xfrm>
            <a:off x="1196845" y="1859685"/>
            <a:ext cx="547052" cy="41836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295FC07D-D643-4A7F-9E4B-028A4F3B64FA}"/>
              </a:ext>
            </a:extLst>
          </p:cNvPr>
          <p:cNvSpPr txBox="1"/>
          <p:nvPr/>
        </p:nvSpPr>
        <p:spPr>
          <a:xfrm>
            <a:off x="3916629" y="158258"/>
            <a:ext cx="22547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Potentially Different Model Types</a:t>
            </a: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E22ED1FC-FCA7-4E92-A3F4-80883C8EB42A}"/>
              </a:ext>
            </a:extLst>
          </p:cNvPr>
          <p:cNvCxnSpPr>
            <a:cxnSpLocks/>
            <a:stCxn id="61" idx="2"/>
          </p:cNvCxnSpPr>
          <p:nvPr/>
        </p:nvCxnSpPr>
        <p:spPr>
          <a:xfrm flipH="1">
            <a:off x="4131322" y="804589"/>
            <a:ext cx="912672" cy="62256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Content Placeholder 2">
            <a:extLst>
              <a:ext uri="{FF2B5EF4-FFF2-40B4-BE49-F238E27FC236}">
                <a16:creationId xmlns:a16="http://schemas.microsoft.com/office/drawing/2014/main" id="{2614AD6F-EEBB-496A-8EF1-5E4C38E477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41564" y="4487679"/>
            <a:ext cx="3306368" cy="2323284"/>
          </a:xfrm>
          <a:ln>
            <a:solidFill>
              <a:schemeClr val="bg1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200" dirty="0"/>
              <a:t>Apply multiple base learners</a:t>
            </a:r>
            <a:br>
              <a:rPr lang="en-US" sz="1200" dirty="0"/>
            </a:br>
            <a:r>
              <a:rPr lang="en-US" sz="1200" dirty="0"/>
              <a:t>      </a:t>
            </a:r>
            <a:r>
              <a:rPr lang="en-US" sz="1000" dirty="0"/>
              <a:t>(e.g.: decision trees, logistic regression, neural nets, </a:t>
            </a:r>
            <a:r>
              <a:rPr lang="en-US" sz="1000" dirty="0" err="1"/>
              <a:t>etc</a:t>
            </a:r>
            <a:r>
              <a:rPr lang="en-US" sz="1000" dirty="0"/>
              <a:t>)</a:t>
            </a:r>
            <a:endParaRPr lang="en-US" sz="1200" dirty="0"/>
          </a:p>
          <a:p>
            <a:pPr marL="0" indent="0">
              <a:buNone/>
            </a:pPr>
            <a:r>
              <a:rPr lang="en-US" sz="1200" dirty="0"/>
              <a:t>Meta-learner: </a:t>
            </a:r>
            <a:br>
              <a:rPr lang="en-US" sz="1200" dirty="0"/>
            </a:br>
            <a:r>
              <a:rPr lang="en-US" sz="1200" dirty="0"/>
              <a:t>     Features = base learner predictions</a:t>
            </a:r>
            <a:br>
              <a:rPr lang="en-US" sz="1200" dirty="0"/>
            </a:br>
            <a:r>
              <a:rPr lang="en-US" sz="1200" dirty="0"/>
              <a:t>     Labels = labels from original training set</a:t>
            </a:r>
          </a:p>
          <a:p>
            <a:pPr marL="0" indent="0">
              <a:buNone/>
            </a:pPr>
            <a:r>
              <a:rPr lang="en-US" sz="1200" dirty="0"/>
              <a:t>Train meta-learner on holdout data, e.g.: </a:t>
            </a:r>
            <a:br>
              <a:rPr lang="en-US" sz="1200" dirty="0"/>
            </a:br>
            <a:r>
              <a:rPr lang="en-US" sz="1200" dirty="0"/>
              <a:t>     Leave-out-one cross-validation</a:t>
            </a:r>
            <a:br>
              <a:rPr lang="en-US" sz="1200" dirty="0"/>
            </a:br>
            <a:r>
              <a:rPr lang="en-US" sz="1200" dirty="0"/>
              <a:t>          Hold out one sample</a:t>
            </a:r>
            <a:br>
              <a:rPr lang="en-US" sz="1200" dirty="0"/>
            </a:br>
            <a:r>
              <a:rPr lang="en-US" sz="1200" dirty="0"/>
              <a:t>          Train all base learners on remaining data</a:t>
            </a:r>
            <a:br>
              <a:rPr lang="en-US" sz="1200" dirty="0"/>
            </a:br>
            <a:r>
              <a:rPr lang="en-US" sz="1200" dirty="0"/>
              <a:t>          Meta sample produced on hold-out sample</a:t>
            </a:r>
            <a:br>
              <a:rPr lang="en-US" sz="1200" dirty="0"/>
            </a:br>
            <a:r>
              <a:rPr lang="en-US" sz="1200" dirty="0"/>
              <a:t>          Repeat for all training samples</a:t>
            </a: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A802836F-04EA-4FF2-8E17-4C646B94DE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3268" y="2540280"/>
            <a:ext cx="952500" cy="952500"/>
          </a:xfrm>
          <a:prstGeom prst="rect">
            <a:avLst/>
          </a:prstGeom>
        </p:spPr>
      </p:pic>
      <p:sp>
        <p:nvSpPr>
          <p:cNvPr id="60" name="Flowchart: Magnetic Disk 59">
            <a:extLst>
              <a:ext uri="{FF2B5EF4-FFF2-40B4-BE49-F238E27FC236}">
                <a16:creationId xmlns:a16="http://schemas.microsoft.com/office/drawing/2014/main" id="{2AB376C4-5205-4373-A813-2614C6583D29}"/>
              </a:ext>
            </a:extLst>
          </p:cNvPr>
          <p:cNvSpPr/>
          <p:nvPr/>
        </p:nvSpPr>
        <p:spPr>
          <a:xfrm>
            <a:off x="5474692" y="3114435"/>
            <a:ext cx="705080" cy="958467"/>
          </a:xfrm>
          <a:prstGeom prst="flowChartMagneticDisk">
            <a:avLst/>
          </a:prstGeom>
          <a:noFill/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15CDC635-9AA9-4E31-8D51-6DBAD5FC8FA1}"/>
              </a:ext>
            </a:extLst>
          </p:cNvPr>
          <p:cNvSpPr txBox="1"/>
          <p:nvPr/>
        </p:nvSpPr>
        <p:spPr>
          <a:xfrm>
            <a:off x="5230917" y="4130781"/>
            <a:ext cx="11926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Meta Training</a:t>
            </a:r>
          </a:p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Set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9DFD1BEC-C5BB-4E55-B5E3-001CE562CF48}"/>
              </a:ext>
            </a:extLst>
          </p:cNvPr>
          <p:cNvSpPr txBox="1"/>
          <p:nvPr/>
        </p:nvSpPr>
        <p:spPr>
          <a:xfrm>
            <a:off x="4546497" y="6331580"/>
            <a:ext cx="12807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Meta Data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CF60711B-4674-470B-A2C8-CD6E886465B9}"/>
              </a:ext>
            </a:extLst>
          </p:cNvPr>
          <p:cNvCxnSpPr>
            <a:cxnSpLocks/>
          </p:cNvCxnSpPr>
          <p:nvPr/>
        </p:nvCxnSpPr>
        <p:spPr>
          <a:xfrm>
            <a:off x="6423551" y="3717175"/>
            <a:ext cx="2654348" cy="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9EEACFA9-4A61-4727-8C9F-18FF40E0293F}"/>
                  </a:ext>
                </a:extLst>
              </p:cNvPr>
              <p:cNvSpPr txBox="1"/>
              <p:nvPr/>
            </p:nvSpPr>
            <p:spPr>
              <a:xfrm>
                <a:off x="7423515" y="447059"/>
                <a:ext cx="3813689" cy="13103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𝑚𝑒𝑡𝑎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𝑜𝑟𝑖𝑔𝑖𝑛𝑎𝑙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𝑚𝑒𝑡𝑎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𝑀𝑜𝑑𝑒𝑙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𝑝𝑟𝑒𝑑𝑖𝑐𝑡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𝑜𝑟𝑖𝑔𝑖𝑛𝑎𝑙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b="0" dirty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…</m:t>
                          </m:r>
                          <m:r>
                            <a:rPr lang="en-US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𝑚𝑒𝑡𝑎</m:t>
                          </m:r>
                        </m:sub>
                      </m:sSub>
                      <m:r>
                        <a:rPr lang="en-US" i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𝑀𝑜𝑑𝑒𝑙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…</m:t>
                          </m:r>
                        </m:sub>
                      </m:sSub>
                      <m:r>
                        <a:rPr lang="en-US" i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i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𝑝𝑟𝑒𝑑𝑖𝑐𝑡</m:t>
                      </m:r>
                      <m:r>
                        <a:rPr lang="en-US" i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𝑜𝑟𝑖𝑔𝑖𝑛𝑎𝑙</m:t>
                          </m:r>
                        </m:sub>
                      </m:sSub>
                      <m:r>
                        <a:rPr lang="en-US" i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en-US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𝑚𝑒𝑡𝑎</m:t>
                          </m:r>
                        </m:sub>
                      </m:sSub>
                      <m:r>
                        <a:rPr lang="en-US" i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𝑀𝑜𝑑𝑒𝑙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r>
                        <a:rPr lang="en-US" i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i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𝑝𝑟𝑒𝑑𝑖𝑐𝑡</m:t>
                      </m:r>
                      <m:r>
                        <a:rPr lang="en-US" i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𝑜𝑟𝑖𝑔𝑖𝑛𝑎𝑙</m:t>
                          </m:r>
                        </m:sub>
                      </m:sSub>
                      <m:r>
                        <a:rPr lang="en-US" i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9EEACFA9-4A61-4727-8C9F-18FF40E029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3515" y="447059"/>
                <a:ext cx="3813689" cy="1310359"/>
              </a:xfrm>
              <a:prstGeom prst="rect">
                <a:avLst/>
              </a:prstGeom>
              <a:blipFill>
                <a:blip r:embed="rId5"/>
                <a:stretch>
                  <a:fillRect b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37BE9714-7328-4D41-BB1D-5664ECF4C997}"/>
              </a:ext>
            </a:extLst>
          </p:cNvPr>
          <p:cNvCxnSpPr>
            <a:cxnSpLocks/>
          </p:cNvCxnSpPr>
          <p:nvPr/>
        </p:nvCxnSpPr>
        <p:spPr>
          <a:xfrm flipH="1">
            <a:off x="6296153" y="1672647"/>
            <a:ext cx="1135777" cy="146817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>
            <a:extLst>
              <a:ext uri="{FF2B5EF4-FFF2-40B4-BE49-F238E27FC236}">
                <a16:creationId xmlns:a16="http://schemas.microsoft.com/office/drawing/2014/main" id="{30F155EC-BF8E-47FF-B844-6230AC56A7DA}"/>
              </a:ext>
            </a:extLst>
          </p:cNvPr>
          <p:cNvSpPr txBox="1"/>
          <p:nvPr/>
        </p:nvSpPr>
        <p:spPr>
          <a:xfrm>
            <a:off x="9610794" y="2164002"/>
            <a:ext cx="22547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Prediction time: run base models then run meta model</a:t>
            </a:r>
          </a:p>
        </p:txBody>
      </p: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F411F6AB-114E-4502-A4D9-7A93D17F3281}"/>
              </a:ext>
            </a:extLst>
          </p:cNvPr>
          <p:cNvCxnSpPr>
            <a:cxnSpLocks/>
            <a:stCxn id="93" idx="2"/>
          </p:cNvCxnSpPr>
          <p:nvPr/>
        </p:nvCxnSpPr>
        <p:spPr>
          <a:xfrm flipH="1">
            <a:off x="10358947" y="3087332"/>
            <a:ext cx="379212" cy="27281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>
            <a:extLst>
              <a:ext uri="{FF2B5EF4-FFF2-40B4-BE49-F238E27FC236}">
                <a16:creationId xmlns:a16="http://schemas.microsoft.com/office/drawing/2014/main" id="{7E6B855F-6275-4267-B46A-D43DF6428E98}"/>
              </a:ext>
            </a:extLst>
          </p:cNvPr>
          <p:cNvSpPr txBox="1"/>
          <p:nvPr/>
        </p:nvSpPr>
        <p:spPr>
          <a:xfrm>
            <a:off x="6096000" y="4999853"/>
            <a:ext cx="2254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Important!</a:t>
            </a:r>
          </a:p>
        </p:txBody>
      </p: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FF8D38A2-EA34-46FB-9CF9-0D1475826490}"/>
              </a:ext>
            </a:extLst>
          </p:cNvPr>
          <p:cNvCxnSpPr>
            <a:cxnSpLocks/>
            <a:endCxn id="70" idx="1"/>
          </p:cNvCxnSpPr>
          <p:nvPr/>
        </p:nvCxnSpPr>
        <p:spPr>
          <a:xfrm>
            <a:off x="8350786" y="5366914"/>
            <a:ext cx="490778" cy="28240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Oval 99">
            <a:extLst>
              <a:ext uri="{FF2B5EF4-FFF2-40B4-BE49-F238E27FC236}">
                <a16:creationId xmlns:a16="http://schemas.microsoft.com/office/drawing/2014/main" id="{180075EF-BB02-431E-9DF5-DF3C3C81CA4A}"/>
              </a:ext>
            </a:extLst>
          </p:cNvPr>
          <p:cNvSpPr/>
          <p:nvPr/>
        </p:nvSpPr>
        <p:spPr>
          <a:xfrm>
            <a:off x="8841564" y="5533236"/>
            <a:ext cx="2395640" cy="282407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" name="Picture 101" descr="A picture containing animal&#10;&#10;Description automatically generated">
            <a:extLst>
              <a:ext uri="{FF2B5EF4-FFF2-40B4-BE49-F238E27FC236}">
                <a16:creationId xmlns:a16="http://schemas.microsoft.com/office/drawing/2014/main" id="{FAF72B02-658D-4C18-9171-79474A11EE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3268" y="5234313"/>
            <a:ext cx="952500" cy="9525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103" name="TextBox 102">
            <a:extLst>
              <a:ext uri="{FF2B5EF4-FFF2-40B4-BE49-F238E27FC236}">
                <a16:creationId xmlns:a16="http://schemas.microsoft.com/office/drawing/2014/main" id="{667716BB-297C-4B65-8291-582981FA60EE}"/>
              </a:ext>
            </a:extLst>
          </p:cNvPr>
          <p:cNvSpPr txBox="1"/>
          <p:nvPr/>
        </p:nvSpPr>
        <p:spPr>
          <a:xfrm>
            <a:off x="2898440" y="6156551"/>
            <a:ext cx="13421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Neural Network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F4F635E0-A437-4392-8115-9167C2707D8C}"/>
              </a:ext>
            </a:extLst>
          </p:cNvPr>
          <p:cNvSpPr txBox="1"/>
          <p:nvPr/>
        </p:nvSpPr>
        <p:spPr>
          <a:xfrm>
            <a:off x="3038549" y="3488470"/>
            <a:ext cx="11496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Linear Model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30649372-9134-46EF-BFBB-55EF122F639C}"/>
              </a:ext>
            </a:extLst>
          </p:cNvPr>
          <p:cNvSpPr txBox="1"/>
          <p:nvPr/>
        </p:nvSpPr>
        <p:spPr>
          <a:xfrm>
            <a:off x="2994118" y="2053391"/>
            <a:ext cx="11601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Decision Tree</a:t>
            </a:r>
          </a:p>
        </p:txBody>
      </p:sp>
    </p:spTree>
    <p:extLst>
      <p:ext uri="{BB962C8B-B14F-4D97-AF65-F5344CB8AC3E}">
        <p14:creationId xmlns:p14="http://schemas.microsoft.com/office/powerpoint/2010/main" val="1061386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7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55" grpId="0"/>
      <p:bldP spid="61" grpId="0"/>
      <p:bldP spid="70" grpId="0" uiExpand="1" build="p" animBg="1"/>
      <p:bldP spid="60" grpId="0" animBg="1"/>
      <p:bldP spid="65" grpId="0"/>
      <p:bldP spid="88" grpId="0"/>
      <p:bldP spid="93" grpId="0"/>
      <p:bldP spid="96" grpId="0"/>
      <p:bldP spid="100" grpId="0" animBg="1"/>
      <p:bldP spid="103" grpId="0"/>
      <p:bldP spid="104" grpId="0"/>
      <p:bldP spid="10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8B15BC2D-AB83-4E40-B992-47B115865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08616"/>
            <a:ext cx="10515600" cy="1325563"/>
          </a:xfrm>
        </p:spPr>
        <p:txBody>
          <a:bodyPr/>
          <a:lstStyle/>
          <a:p>
            <a:r>
              <a:rPr lang="en-US" dirty="0"/>
              <a:t>Stacking and Intelligence Organization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D9E25B3-9BCF-442D-B034-848B89BAE8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3942" y="1897001"/>
            <a:ext cx="3276600" cy="11247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/>
              <a:t>As an algorithm (Stacking)</a:t>
            </a:r>
            <a:br>
              <a:rPr lang="en-US" sz="1800" b="1" dirty="0"/>
            </a:br>
            <a:r>
              <a:rPr lang="en-US" sz="1800" dirty="0"/>
              <a:t>   Single feature set</a:t>
            </a:r>
            <a:br>
              <a:rPr lang="en-US" sz="1800" dirty="0"/>
            </a:br>
            <a:r>
              <a:rPr lang="en-US" sz="1800" dirty="0"/>
              <a:t>   Learned Meta Model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A2CD4A1F-E77B-4D8D-9064-2194AF6A20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6935" y="4024959"/>
            <a:ext cx="4740047" cy="12236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/>
              <a:t>As an Intelligence Architecture</a:t>
            </a:r>
            <a:br>
              <a:rPr lang="en-US" sz="1800" dirty="0"/>
            </a:br>
            <a:r>
              <a:rPr lang="en-US" sz="1800" dirty="0"/>
              <a:t>   Everyone develops features/models</a:t>
            </a:r>
            <a:br>
              <a:rPr lang="en-US" sz="1800" dirty="0"/>
            </a:br>
            <a:r>
              <a:rPr lang="en-US" sz="1800" dirty="0"/>
              <a:t>   Each base model hand-tuned for bias/variance</a:t>
            </a:r>
            <a:br>
              <a:rPr lang="en-US" sz="1800" dirty="0"/>
            </a:br>
            <a:r>
              <a:rPr lang="en-US" sz="1800" dirty="0"/>
              <a:t>   Hand crafted (or very simple) meta model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A08A671-4E59-4936-B8D7-ACA2D3C00BDC}"/>
              </a:ext>
            </a:extLst>
          </p:cNvPr>
          <p:cNvCxnSpPr>
            <a:cxnSpLocks/>
          </p:cNvCxnSpPr>
          <p:nvPr/>
        </p:nvCxnSpPr>
        <p:spPr>
          <a:xfrm>
            <a:off x="838200" y="6051174"/>
            <a:ext cx="9462247" cy="0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D5FE54C-CBC9-4B71-BDDC-30A1DCD0D9C0}"/>
              </a:ext>
            </a:extLst>
          </p:cNvPr>
          <p:cNvCxnSpPr>
            <a:cxnSpLocks/>
          </p:cNvCxnSpPr>
          <p:nvPr/>
        </p:nvCxnSpPr>
        <p:spPr>
          <a:xfrm flipV="1">
            <a:off x="842682" y="1290915"/>
            <a:ext cx="1" cy="4760259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3146CBD9-CFCA-413F-8D6F-DA6106120304}"/>
              </a:ext>
            </a:extLst>
          </p:cNvPr>
          <p:cNvSpPr txBox="1"/>
          <p:nvPr/>
        </p:nvSpPr>
        <p:spPr>
          <a:xfrm>
            <a:off x="4285130" y="6113930"/>
            <a:ext cx="2004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Feature Complexity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E745EB4-74FA-4F0A-9068-B0DFBB194327}"/>
              </a:ext>
            </a:extLst>
          </p:cNvPr>
          <p:cNvSpPr txBox="1"/>
          <p:nvPr/>
        </p:nvSpPr>
        <p:spPr>
          <a:xfrm rot="16200000">
            <a:off x="-314352" y="3032774"/>
            <a:ext cx="1783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Meta Complexity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1085A46-3F0C-4515-9DBC-D7BAB53E0ED4}"/>
              </a:ext>
            </a:extLst>
          </p:cNvPr>
          <p:cNvSpPr/>
          <p:nvPr/>
        </p:nvSpPr>
        <p:spPr>
          <a:xfrm>
            <a:off x="6206935" y="1725588"/>
            <a:ext cx="48767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As a team accelerator (Kaggle Pattern)</a:t>
            </a:r>
          </a:p>
          <a:p>
            <a:r>
              <a:rPr lang="en-US" dirty="0"/>
              <a:t>   Everyone develops features/models</a:t>
            </a:r>
          </a:p>
          <a:p>
            <a:r>
              <a:rPr lang="en-US" dirty="0"/>
              <a:t>   Each base model hand-tuned for bias/variance</a:t>
            </a:r>
          </a:p>
          <a:p>
            <a:r>
              <a:rPr lang="en-US" dirty="0"/>
              <a:t>   Learned Meta Model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30D4D20-B189-4CB1-BA94-361479CAFE98}"/>
              </a:ext>
            </a:extLst>
          </p:cNvPr>
          <p:cNvSpPr/>
          <p:nvPr/>
        </p:nvSpPr>
        <p:spPr>
          <a:xfrm>
            <a:off x="1253942" y="4024959"/>
            <a:ext cx="495299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As a method for combining with business logic</a:t>
            </a:r>
            <a:br>
              <a:rPr lang="en-US" b="1" dirty="0"/>
            </a:br>
            <a:r>
              <a:rPr lang="en-US" b="1" dirty="0"/>
              <a:t>   </a:t>
            </a:r>
            <a:r>
              <a:rPr lang="en-US" dirty="0"/>
              <a:t>Partitioned feature types</a:t>
            </a:r>
            <a:br>
              <a:rPr lang="en-US" dirty="0"/>
            </a:br>
            <a:r>
              <a:rPr lang="en-US" dirty="0"/>
              <a:t>   Hand crafted (or very simple) meta model</a:t>
            </a:r>
          </a:p>
        </p:txBody>
      </p:sp>
    </p:spTree>
    <p:extLst>
      <p:ext uri="{BB962C8B-B14F-4D97-AF65-F5344CB8AC3E}">
        <p14:creationId xmlns:p14="http://schemas.microsoft.com/office/powerpoint/2010/main" val="2307336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21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DE2D9-A2DB-410D-B522-83103AA6D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of Well Organized Intelligence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9ABCA03-1EC3-4B49-BD00-FB0BB71F65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7226"/>
            <a:ext cx="5181600" cy="4351338"/>
          </a:xfrm>
        </p:spPr>
        <p:txBody>
          <a:bodyPr>
            <a:normAutofit/>
          </a:bodyPr>
          <a:lstStyle/>
          <a:p>
            <a:r>
              <a:rPr lang="en-US" dirty="0"/>
              <a:t>Accurate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Easy to Grow</a:t>
            </a:r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Loosely Coupled</a:t>
            </a:r>
          </a:p>
          <a:p>
            <a:endParaRPr lang="en-US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3D10C24B-53CD-496A-99BF-F99110AAE2F8}"/>
              </a:ext>
            </a:extLst>
          </p:cNvPr>
          <p:cNvSpPr txBox="1">
            <a:spLocks/>
          </p:cNvSpPr>
          <p:nvPr/>
        </p:nvSpPr>
        <p:spPr>
          <a:xfrm>
            <a:off x="6172200" y="1927226"/>
            <a:ext cx="5181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Comprehensible (mistakes)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Measurable (value of)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Supportive of Team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903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EFC7D4-3F2C-4BB5-9993-D653911E7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</p:spPr>
        <p:txBody>
          <a:bodyPr>
            <a:normAutofit fontScale="90000"/>
          </a:bodyPr>
          <a:lstStyle/>
          <a:p>
            <a:r>
              <a:rPr lang="en-US" dirty="0"/>
              <a:t>Predictions in Computer Vision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457552-8EE3-4AA4-845A-A2FEBFF5A7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2231" y="1157188"/>
            <a:ext cx="2406041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Classification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DDD1C52-17DA-4447-BD62-6A848B3EDD8E}"/>
              </a:ext>
            </a:extLst>
          </p:cNvPr>
          <p:cNvSpPr txBox="1">
            <a:spLocks/>
          </p:cNvSpPr>
          <p:nvPr/>
        </p:nvSpPr>
        <p:spPr>
          <a:xfrm>
            <a:off x="8281175" y="1157188"/>
            <a:ext cx="249610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Segmentation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8244793-8059-43EA-B9FA-7170F387079E}"/>
              </a:ext>
            </a:extLst>
          </p:cNvPr>
          <p:cNvSpPr txBox="1">
            <a:spLocks/>
          </p:cNvSpPr>
          <p:nvPr/>
        </p:nvSpPr>
        <p:spPr>
          <a:xfrm>
            <a:off x="4501378" y="1160363"/>
            <a:ext cx="262942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Localization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CAA644-934D-4565-9EF8-2D6E496482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304" y="4142980"/>
            <a:ext cx="952500" cy="9525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A900589-2585-4219-9FA3-1D019B9CEF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5018" y="4142980"/>
            <a:ext cx="952500" cy="9525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A911B0A-9FB8-434A-B9E1-9DA740449A93}"/>
              </a:ext>
            </a:extLst>
          </p:cNvPr>
          <p:cNvSpPr txBox="1"/>
          <p:nvPr/>
        </p:nvSpPr>
        <p:spPr>
          <a:xfrm>
            <a:off x="798201" y="3699218"/>
            <a:ext cx="1186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Eye Closed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A6AB034-9F6B-47F6-9436-059293B6E522}"/>
              </a:ext>
            </a:extLst>
          </p:cNvPr>
          <p:cNvSpPr txBox="1"/>
          <p:nvPr/>
        </p:nvSpPr>
        <p:spPr>
          <a:xfrm>
            <a:off x="2163291" y="3699218"/>
            <a:ext cx="13097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Eye Opened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3459A6A-838B-47FE-B63D-27751CC14C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304" y="5216874"/>
            <a:ext cx="952500" cy="9525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EAC0669-04E5-416F-A841-93E30C9448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5018" y="5216874"/>
            <a:ext cx="952500" cy="952500"/>
          </a:xfrm>
          <a:prstGeom prst="rect">
            <a:avLst/>
          </a:prstGeom>
        </p:spPr>
      </p:pic>
      <p:pic>
        <p:nvPicPr>
          <p:cNvPr id="1028" name="Picture 4" descr="Image result for dog images">
            <a:extLst>
              <a:ext uri="{FF2B5EF4-FFF2-40B4-BE49-F238E27FC236}">
                <a16:creationId xmlns:a16="http://schemas.microsoft.com/office/drawing/2014/main" id="{CB57B80F-3A72-4406-9B2C-C342FB4CCF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74" t="8024" r="18414"/>
          <a:stretch/>
        </p:blipFill>
        <p:spPr bwMode="auto">
          <a:xfrm>
            <a:off x="2119769" y="2215288"/>
            <a:ext cx="1254166" cy="1114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cat images">
            <a:extLst>
              <a:ext uri="{FF2B5EF4-FFF2-40B4-BE49-F238E27FC236}">
                <a16:creationId xmlns:a16="http://schemas.microsoft.com/office/drawing/2014/main" id="{75AA17C0-29F8-4156-A55B-728413D0B3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95"/>
          <a:stretch/>
        </p:blipFill>
        <p:spPr bwMode="auto">
          <a:xfrm>
            <a:off x="725514" y="2215288"/>
            <a:ext cx="1254166" cy="1114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06D89B1-786E-4862-9C44-E0E39EEA4130}"/>
              </a:ext>
            </a:extLst>
          </p:cNvPr>
          <p:cNvSpPr txBox="1"/>
          <p:nvPr/>
        </p:nvSpPr>
        <p:spPr>
          <a:xfrm>
            <a:off x="1105830" y="1846092"/>
            <a:ext cx="493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A4E97D9-37DE-4183-A314-826EA7FA330B}"/>
              </a:ext>
            </a:extLst>
          </p:cNvPr>
          <p:cNvSpPr txBox="1"/>
          <p:nvPr/>
        </p:nvSpPr>
        <p:spPr>
          <a:xfrm>
            <a:off x="2417028" y="1846092"/>
            <a:ext cx="558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Dog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F26237AC-2863-4A2A-93EB-428B3621DE5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528" y="2030758"/>
            <a:ext cx="1371600" cy="138112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B4BCED2-BE4A-4E88-A146-EE2B2A4AE51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528" y="4641163"/>
            <a:ext cx="1371601" cy="137160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09D05ADB-D08B-41D0-A761-63A38353D59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6838" y="2030758"/>
            <a:ext cx="1766533" cy="1565791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16803C3F-2F30-468E-8197-B7BE1C8F4E99}"/>
              </a:ext>
            </a:extLst>
          </p:cNvPr>
          <p:cNvSpPr txBox="1"/>
          <p:nvPr/>
        </p:nvSpPr>
        <p:spPr>
          <a:xfrm>
            <a:off x="4652343" y="1661426"/>
            <a:ext cx="1759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Important Points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09926BE-5078-4E0B-ADB9-AC763A81B348}"/>
              </a:ext>
            </a:extLst>
          </p:cNvPr>
          <p:cNvSpPr txBox="1"/>
          <p:nvPr/>
        </p:nvSpPr>
        <p:spPr>
          <a:xfrm>
            <a:off x="8620344" y="1706238"/>
            <a:ext cx="1519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Cat vs Not-Cat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17497923-8987-46E2-8DE6-019561C025C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4302" y="4641162"/>
            <a:ext cx="1371602" cy="1371602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CF157DEB-B005-4770-943A-69B3868988D1}"/>
              </a:ext>
            </a:extLst>
          </p:cNvPr>
          <p:cNvSpPr txBox="1"/>
          <p:nvPr/>
        </p:nvSpPr>
        <p:spPr>
          <a:xfrm>
            <a:off x="8620344" y="4285453"/>
            <a:ext cx="1531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Eye vs Not Eye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6F4906F-3111-41AC-8C64-4CC3D09DFA67}"/>
              </a:ext>
            </a:extLst>
          </p:cNvPr>
          <p:cNvSpPr txBox="1"/>
          <p:nvPr/>
        </p:nvSpPr>
        <p:spPr>
          <a:xfrm>
            <a:off x="4652343" y="4260605"/>
            <a:ext cx="1759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Important Points</a:t>
            </a:r>
          </a:p>
        </p:txBody>
      </p:sp>
    </p:spTree>
    <p:extLst>
      <p:ext uri="{BB962C8B-B14F-4D97-AF65-F5344CB8AC3E}">
        <p14:creationId xmlns:p14="http://schemas.microsoft.com/office/powerpoint/2010/main" val="1132223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9" grpId="0"/>
      <p:bldP spid="20" grpId="0"/>
      <p:bldP spid="34" grpId="0"/>
      <p:bldP spid="35" grpId="0"/>
      <p:bldP spid="38" grpId="0"/>
      <p:bldP spid="3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2F6909-FF67-45FD-B0C4-60637282A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Blink Image Pipeline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EFDFA0C-F8CA-449C-95FA-A037A53DD8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066" y="1972970"/>
            <a:ext cx="952500" cy="9525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6136F05-0BCE-4BA8-924D-66B3D67D6338}"/>
              </a:ext>
            </a:extLst>
          </p:cNvPr>
          <p:cNvSpPr txBox="1"/>
          <p:nvPr/>
        </p:nvSpPr>
        <p:spPr>
          <a:xfrm>
            <a:off x="1325959" y="3059668"/>
            <a:ext cx="6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Load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FD4CF13-34C6-4029-8136-2667598E72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950" y="1972970"/>
            <a:ext cx="952500" cy="9525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B8C7EB8-C16D-4608-B046-A45AD391616F}"/>
              </a:ext>
            </a:extLst>
          </p:cNvPr>
          <p:cNvSpPr txBox="1"/>
          <p:nvPr/>
        </p:nvSpPr>
        <p:spPr>
          <a:xfrm>
            <a:off x="3954294" y="3023086"/>
            <a:ext cx="625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Grey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E65C0AF-245E-4C4F-BDD1-4ADC0AFC4E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834" y="1972970"/>
            <a:ext cx="952500" cy="9525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810977F-EC51-418B-BC0A-D8FC2CC84523}"/>
              </a:ext>
            </a:extLst>
          </p:cNvPr>
          <p:cNvSpPr txBox="1"/>
          <p:nvPr/>
        </p:nvSpPr>
        <p:spPr>
          <a:xfrm>
            <a:off x="6431016" y="3058693"/>
            <a:ext cx="918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Localize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B692AF2-C704-4898-8F67-9DE709C85F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9751" y="2257745"/>
            <a:ext cx="209550" cy="1905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4F99932-7D98-41D3-927B-5BA06227AE9C}"/>
              </a:ext>
            </a:extLst>
          </p:cNvPr>
          <p:cNvSpPr txBox="1"/>
          <p:nvPr/>
        </p:nvSpPr>
        <p:spPr>
          <a:xfrm>
            <a:off x="8420138" y="2746087"/>
            <a:ext cx="18487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Crop</a:t>
            </a:r>
            <a:br>
              <a:rPr lang="en-US" dirty="0"/>
            </a:br>
            <a:r>
              <a:rPr lang="en-US" dirty="0"/>
              <a:t>Region of Interest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91280F5-CA5E-4241-8B45-5E134EDDE0D5}"/>
              </a:ext>
            </a:extLst>
          </p:cNvPr>
          <p:cNvSpPr txBox="1"/>
          <p:nvPr/>
        </p:nvSpPr>
        <p:spPr>
          <a:xfrm>
            <a:off x="3035836" y="5256677"/>
            <a:ext cx="15512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Normalize Size</a:t>
            </a:r>
            <a:br>
              <a:rPr lang="en-US" dirty="0"/>
            </a:br>
            <a:r>
              <a:rPr lang="en-US" dirty="0"/>
              <a:t>24x24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57F34F8A-71AE-4B5E-A736-A9ADEE4E70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570" y="4878806"/>
            <a:ext cx="228600" cy="228600"/>
          </a:xfrm>
          <a:prstGeom prst="rect">
            <a:avLst/>
          </a:prstGeom>
        </p:spPr>
      </p:pic>
      <p:graphicFrame>
        <p:nvGraphicFramePr>
          <p:cNvPr id="23" name="Content Placeholder 3">
            <a:extLst>
              <a:ext uri="{FF2B5EF4-FFF2-40B4-BE49-F238E27FC236}">
                <a16:creationId xmlns:a16="http://schemas.microsoft.com/office/drawing/2014/main" id="{3A0FC617-9769-4C78-9B82-C7F1C7A24D4F}"/>
              </a:ext>
            </a:extLst>
          </p:cNvPr>
          <p:cNvGraphicFramePr>
            <a:graphicFrameLocks/>
          </p:cNvGraphicFramePr>
          <p:nvPr/>
        </p:nvGraphicFramePr>
        <p:xfrm>
          <a:off x="6805147" y="4551146"/>
          <a:ext cx="1366383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5461">
                  <a:extLst>
                    <a:ext uri="{9D8B030D-6E8A-4147-A177-3AD203B41FA5}">
                      <a16:colId xmlns:a16="http://schemas.microsoft.com/office/drawing/2014/main" val="1638920107"/>
                    </a:ext>
                  </a:extLst>
                </a:gridCol>
                <a:gridCol w="455461">
                  <a:extLst>
                    <a:ext uri="{9D8B030D-6E8A-4147-A177-3AD203B41FA5}">
                      <a16:colId xmlns:a16="http://schemas.microsoft.com/office/drawing/2014/main" val="1121784291"/>
                    </a:ext>
                  </a:extLst>
                </a:gridCol>
                <a:gridCol w="455461">
                  <a:extLst>
                    <a:ext uri="{9D8B030D-6E8A-4147-A177-3AD203B41FA5}">
                      <a16:colId xmlns:a16="http://schemas.microsoft.com/office/drawing/2014/main" val="32859887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24685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64774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.25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2438213"/>
                  </a:ext>
                </a:extLst>
              </a:tr>
            </a:tbl>
          </a:graphicData>
        </a:graphic>
      </p:graphicFrame>
      <p:sp>
        <p:nvSpPr>
          <p:cNvPr id="25" name="TextBox 24">
            <a:extLst>
              <a:ext uri="{FF2B5EF4-FFF2-40B4-BE49-F238E27FC236}">
                <a16:creationId xmlns:a16="http://schemas.microsoft.com/office/drawing/2014/main" id="{EFF9D7B0-D51D-4DE0-A5FD-478D85D01ED7}"/>
              </a:ext>
            </a:extLst>
          </p:cNvPr>
          <p:cNvSpPr txBox="1"/>
          <p:nvPr/>
        </p:nvSpPr>
        <p:spPr>
          <a:xfrm>
            <a:off x="6713545" y="5726229"/>
            <a:ext cx="15495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24x24</a:t>
            </a:r>
          </a:p>
          <a:p>
            <a:pPr algn="ctr"/>
            <a:r>
              <a:rPr lang="en-US" dirty="0"/>
              <a:t>Intensity Array</a:t>
            </a:r>
          </a:p>
        </p:txBody>
      </p:sp>
      <p:graphicFrame>
        <p:nvGraphicFramePr>
          <p:cNvPr id="26" name="Content Placeholder 3">
            <a:extLst>
              <a:ext uri="{FF2B5EF4-FFF2-40B4-BE49-F238E27FC236}">
                <a16:creationId xmlns:a16="http://schemas.microsoft.com/office/drawing/2014/main" id="{54299B9A-B151-4049-B4B8-993860DF65E9}"/>
              </a:ext>
            </a:extLst>
          </p:cNvPr>
          <p:cNvGraphicFramePr>
            <a:graphicFrameLocks/>
          </p:cNvGraphicFramePr>
          <p:nvPr/>
        </p:nvGraphicFramePr>
        <p:xfrm>
          <a:off x="10178398" y="4547938"/>
          <a:ext cx="1366383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5461">
                  <a:extLst>
                    <a:ext uri="{9D8B030D-6E8A-4147-A177-3AD203B41FA5}">
                      <a16:colId xmlns:a16="http://schemas.microsoft.com/office/drawing/2014/main" val="1638920107"/>
                    </a:ext>
                  </a:extLst>
                </a:gridCol>
                <a:gridCol w="455461">
                  <a:extLst>
                    <a:ext uri="{9D8B030D-6E8A-4147-A177-3AD203B41FA5}">
                      <a16:colId xmlns:a16="http://schemas.microsoft.com/office/drawing/2014/main" val="1121784291"/>
                    </a:ext>
                  </a:extLst>
                </a:gridCol>
                <a:gridCol w="455461">
                  <a:extLst>
                    <a:ext uri="{9D8B030D-6E8A-4147-A177-3AD203B41FA5}">
                      <a16:colId xmlns:a16="http://schemas.microsoft.com/office/drawing/2014/main" val="32859887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24685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.87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64774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.16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2438213"/>
                  </a:ext>
                </a:extLst>
              </a:tr>
            </a:tbl>
          </a:graphicData>
        </a:graphic>
      </p:graphicFrame>
      <p:sp>
        <p:nvSpPr>
          <p:cNvPr id="27" name="TextBox 26">
            <a:extLst>
              <a:ext uri="{FF2B5EF4-FFF2-40B4-BE49-F238E27FC236}">
                <a16:creationId xmlns:a16="http://schemas.microsoft.com/office/drawing/2014/main" id="{9C133A3F-63D0-4388-8502-D101CD4DC3C1}"/>
              </a:ext>
            </a:extLst>
          </p:cNvPr>
          <p:cNvSpPr txBox="1"/>
          <p:nvPr/>
        </p:nvSpPr>
        <p:spPr>
          <a:xfrm>
            <a:off x="9955639" y="5723021"/>
            <a:ext cx="18119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24x24</a:t>
            </a:r>
          </a:p>
          <a:p>
            <a:pPr algn="ctr"/>
            <a:r>
              <a:rPr lang="en-US" dirty="0"/>
              <a:t>Normalized Array</a:t>
            </a:r>
          </a:p>
        </p:txBody>
      </p: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12A43173-D038-44EB-9A17-A2AAAB4D4591}"/>
              </a:ext>
            </a:extLst>
          </p:cNvPr>
          <p:cNvSpPr/>
          <p:nvPr/>
        </p:nvSpPr>
        <p:spPr>
          <a:xfrm>
            <a:off x="2282065" y="2169890"/>
            <a:ext cx="1366383" cy="576197"/>
          </a:xfrm>
          <a:prstGeom prst="rightArrow">
            <a:avLst/>
          </a:prstGeom>
          <a:solidFill>
            <a:srgbClr val="4040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9FC60525-513B-43F2-8C07-C0FCC3FE8F91}"/>
              </a:ext>
            </a:extLst>
          </p:cNvPr>
          <p:cNvSpPr/>
          <p:nvPr/>
        </p:nvSpPr>
        <p:spPr>
          <a:xfrm>
            <a:off x="4895450" y="2160146"/>
            <a:ext cx="1366383" cy="576197"/>
          </a:xfrm>
          <a:prstGeom prst="rightArrow">
            <a:avLst/>
          </a:prstGeom>
          <a:solidFill>
            <a:srgbClr val="4040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Arrow: Right 29">
            <a:extLst>
              <a:ext uri="{FF2B5EF4-FFF2-40B4-BE49-F238E27FC236}">
                <a16:creationId xmlns:a16="http://schemas.microsoft.com/office/drawing/2014/main" id="{813DF5C6-79D3-45C5-B3B4-F68BE2F9E3BD}"/>
              </a:ext>
            </a:extLst>
          </p:cNvPr>
          <p:cNvSpPr/>
          <p:nvPr/>
        </p:nvSpPr>
        <p:spPr>
          <a:xfrm>
            <a:off x="7488339" y="2169889"/>
            <a:ext cx="1366383" cy="576197"/>
          </a:xfrm>
          <a:prstGeom prst="rightArrow">
            <a:avLst/>
          </a:prstGeom>
          <a:solidFill>
            <a:srgbClr val="4040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Arrow: Right 30">
            <a:extLst>
              <a:ext uri="{FF2B5EF4-FFF2-40B4-BE49-F238E27FC236}">
                <a16:creationId xmlns:a16="http://schemas.microsoft.com/office/drawing/2014/main" id="{EDAA2D51-E1CE-4C0C-9B26-77A89188E093}"/>
              </a:ext>
            </a:extLst>
          </p:cNvPr>
          <p:cNvSpPr/>
          <p:nvPr/>
        </p:nvSpPr>
        <p:spPr>
          <a:xfrm>
            <a:off x="4892941" y="4816099"/>
            <a:ext cx="1366383" cy="576197"/>
          </a:xfrm>
          <a:prstGeom prst="rightArrow">
            <a:avLst/>
          </a:prstGeom>
          <a:solidFill>
            <a:srgbClr val="4040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Arrow: Right 31">
            <a:extLst>
              <a:ext uri="{FF2B5EF4-FFF2-40B4-BE49-F238E27FC236}">
                <a16:creationId xmlns:a16="http://schemas.microsoft.com/office/drawing/2014/main" id="{B2BA207A-F1B6-4CE1-B3B2-33699A6EA528}"/>
              </a:ext>
            </a:extLst>
          </p:cNvPr>
          <p:cNvSpPr/>
          <p:nvPr/>
        </p:nvSpPr>
        <p:spPr>
          <a:xfrm>
            <a:off x="8554526" y="4816098"/>
            <a:ext cx="1366383" cy="576197"/>
          </a:xfrm>
          <a:prstGeom prst="rightArrow">
            <a:avLst/>
          </a:prstGeom>
          <a:solidFill>
            <a:srgbClr val="4040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C0CE8571-2EF7-461B-8559-00BA4D48928B}"/>
              </a:ext>
            </a:extLst>
          </p:cNvPr>
          <p:cNvSpPr/>
          <p:nvPr/>
        </p:nvSpPr>
        <p:spPr>
          <a:xfrm>
            <a:off x="9240725" y="3836950"/>
            <a:ext cx="2542704" cy="2839453"/>
          </a:xfrm>
          <a:prstGeom prst="ellipse">
            <a:avLst/>
          </a:prstGeom>
          <a:solidFill>
            <a:srgbClr val="FF0909">
              <a:alpha val="6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Not in Homework Framework</a:t>
            </a:r>
          </a:p>
        </p:txBody>
      </p:sp>
      <p:sp>
        <p:nvSpPr>
          <p:cNvPr id="45" name="Arrow: Right 44">
            <a:extLst>
              <a:ext uri="{FF2B5EF4-FFF2-40B4-BE49-F238E27FC236}">
                <a16:creationId xmlns:a16="http://schemas.microsoft.com/office/drawing/2014/main" id="{1A76594C-C1E5-4BFE-84F8-67760DEA624E}"/>
              </a:ext>
            </a:extLst>
          </p:cNvPr>
          <p:cNvSpPr/>
          <p:nvPr/>
        </p:nvSpPr>
        <p:spPr>
          <a:xfrm>
            <a:off x="1149573" y="4878806"/>
            <a:ext cx="1366383" cy="576197"/>
          </a:xfrm>
          <a:prstGeom prst="rightArrow">
            <a:avLst/>
          </a:prstGeom>
          <a:solidFill>
            <a:srgbClr val="4040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674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  <p:bldP spid="18" grpId="0"/>
      <p:bldP spid="20" grpId="0"/>
      <p:bldP spid="25" grpId="0"/>
      <p:bldP spid="27" grpId="0"/>
      <p:bldP spid="28" grpId="0" animBg="1"/>
      <p:bldP spid="29" grpId="0" animBg="1"/>
      <p:bldP spid="30" grpId="0" animBg="1"/>
      <p:bldP spid="31" grpId="0" animBg="1"/>
      <p:bldP spid="32" grpId="0" animBg="1"/>
      <p:bldP spid="44" grpId="0" animBg="1"/>
      <p:bldP spid="4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5898E-5815-4729-8B3E-5086B1C7D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4494"/>
            <a:ext cx="10515600" cy="765843"/>
          </a:xfrm>
        </p:spPr>
        <p:txBody>
          <a:bodyPr/>
          <a:lstStyle/>
          <a:p>
            <a:r>
              <a:rPr lang="en-US" dirty="0"/>
              <a:t>Selecting Regions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5344F8-C946-4FC0-A2FA-2E22B89F26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2592" y="1423904"/>
            <a:ext cx="1371600" cy="13811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90BBD63-B969-419F-816B-F5D266B983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897" y="1411812"/>
            <a:ext cx="1371600" cy="13716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43F1DFC-2284-43B2-96A5-CD7F68A5DDAD}"/>
              </a:ext>
            </a:extLst>
          </p:cNvPr>
          <p:cNvSpPr/>
          <p:nvPr/>
        </p:nvSpPr>
        <p:spPr>
          <a:xfrm>
            <a:off x="1176897" y="1411812"/>
            <a:ext cx="1371600" cy="1371600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1620BBA-9C73-4F9F-B1C2-3010C66BAA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5937" y="1423904"/>
            <a:ext cx="1371600" cy="1371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C8F6E35-45FA-492A-931E-EB5E49CE9948}"/>
              </a:ext>
            </a:extLst>
          </p:cNvPr>
          <p:cNvSpPr txBox="1"/>
          <p:nvPr/>
        </p:nvSpPr>
        <p:spPr>
          <a:xfrm>
            <a:off x="1176897" y="1042480"/>
            <a:ext cx="14298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Whole Image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F5D1AF7-DC54-4B7E-B493-C1A5E3FCDF2F}"/>
              </a:ext>
            </a:extLst>
          </p:cNvPr>
          <p:cNvSpPr/>
          <p:nvPr/>
        </p:nvSpPr>
        <p:spPr>
          <a:xfrm>
            <a:off x="3773774" y="1411812"/>
            <a:ext cx="697963" cy="713920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F501234-3287-4CA8-A61E-11607E852015}"/>
              </a:ext>
            </a:extLst>
          </p:cNvPr>
          <p:cNvSpPr/>
          <p:nvPr/>
        </p:nvSpPr>
        <p:spPr>
          <a:xfrm>
            <a:off x="3785937" y="2137824"/>
            <a:ext cx="697963" cy="645588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3207FF7-F237-4ACF-B7FB-BC7C8DB445D0}"/>
              </a:ext>
            </a:extLst>
          </p:cNvPr>
          <p:cNvSpPr/>
          <p:nvPr/>
        </p:nvSpPr>
        <p:spPr>
          <a:xfrm>
            <a:off x="4483900" y="1423904"/>
            <a:ext cx="673637" cy="713920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4B352CC-0B37-448F-8EF5-37093E463959}"/>
              </a:ext>
            </a:extLst>
          </p:cNvPr>
          <p:cNvSpPr/>
          <p:nvPr/>
        </p:nvSpPr>
        <p:spPr>
          <a:xfrm>
            <a:off x="4479758" y="2149916"/>
            <a:ext cx="673637" cy="645588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3AB0386-9C9F-4245-9AFA-069E1E15B1CB}"/>
              </a:ext>
            </a:extLst>
          </p:cNvPr>
          <p:cNvSpPr txBox="1"/>
          <p:nvPr/>
        </p:nvSpPr>
        <p:spPr>
          <a:xfrm>
            <a:off x="3785937" y="1036434"/>
            <a:ext cx="13492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Regular Grid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8B56363-7FA8-4DBB-9F27-A3867FDB163D}"/>
              </a:ext>
            </a:extLst>
          </p:cNvPr>
          <p:cNvSpPr txBox="1"/>
          <p:nvPr/>
        </p:nvSpPr>
        <p:spPr>
          <a:xfrm>
            <a:off x="6862011" y="1036434"/>
            <a:ext cx="1848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Region of Interest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68C42F9-7C5F-469F-8F9D-08137CD6A4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4281" y="1423904"/>
            <a:ext cx="1371600" cy="13716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19974A27-A72B-494B-8A08-328FFDC1ACE4}"/>
              </a:ext>
            </a:extLst>
          </p:cNvPr>
          <p:cNvSpPr/>
          <p:nvPr/>
        </p:nvSpPr>
        <p:spPr>
          <a:xfrm>
            <a:off x="7300126" y="1787812"/>
            <a:ext cx="799910" cy="713921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DE12B46-84C8-431B-A6D4-15C03C73AB20}"/>
              </a:ext>
            </a:extLst>
          </p:cNvPr>
          <p:cNvSpPr txBox="1"/>
          <p:nvPr/>
        </p:nvSpPr>
        <p:spPr>
          <a:xfrm>
            <a:off x="5344430" y="4312244"/>
            <a:ext cx="1482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Combinations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65F8C282-A69C-4B5C-B2AE-165EEDAF57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6231" y="4681576"/>
            <a:ext cx="1371600" cy="137160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4AF3F053-5E29-4C9B-87C7-47C62600E8F8}"/>
              </a:ext>
            </a:extLst>
          </p:cNvPr>
          <p:cNvSpPr/>
          <p:nvPr/>
        </p:nvSpPr>
        <p:spPr>
          <a:xfrm>
            <a:off x="5702260" y="5063622"/>
            <a:ext cx="799910" cy="713921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B9C1CB4-FECC-4FBE-9D74-6BE1693BF342}"/>
              </a:ext>
            </a:extLst>
          </p:cNvPr>
          <p:cNvSpPr/>
          <p:nvPr/>
        </p:nvSpPr>
        <p:spPr>
          <a:xfrm>
            <a:off x="5396231" y="4669484"/>
            <a:ext cx="697963" cy="713920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0F9CB0B-90B7-4C07-B239-09BCCE5A9220}"/>
              </a:ext>
            </a:extLst>
          </p:cNvPr>
          <p:cNvSpPr/>
          <p:nvPr/>
        </p:nvSpPr>
        <p:spPr>
          <a:xfrm>
            <a:off x="5408394" y="5395496"/>
            <a:ext cx="697963" cy="645588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C449B44-DBD4-4301-B35E-7F1E1433EF1B}"/>
              </a:ext>
            </a:extLst>
          </p:cNvPr>
          <p:cNvSpPr/>
          <p:nvPr/>
        </p:nvSpPr>
        <p:spPr>
          <a:xfrm>
            <a:off x="6106357" y="4681576"/>
            <a:ext cx="673637" cy="713920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5010A8E-B11F-42A8-B707-5EEE9F79D29B}"/>
              </a:ext>
            </a:extLst>
          </p:cNvPr>
          <p:cNvSpPr/>
          <p:nvPr/>
        </p:nvSpPr>
        <p:spPr>
          <a:xfrm>
            <a:off x="6102215" y="5407588"/>
            <a:ext cx="697963" cy="645588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7844472-DB51-4197-BA0B-957FD75570E0}"/>
              </a:ext>
            </a:extLst>
          </p:cNvPr>
          <p:cNvSpPr txBox="1"/>
          <p:nvPr/>
        </p:nvSpPr>
        <p:spPr>
          <a:xfrm>
            <a:off x="9637564" y="1054572"/>
            <a:ext cx="1859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Using Localization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D787472-C0D7-4C00-BA30-FCC9FF286FD0}"/>
              </a:ext>
            </a:extLst>
          </p:cNvPr>
          <p:cNvSpPr/>
          <p:nvPr/>
        </p:nvSpPr>
        <p:spPr>
          <a:xfrm>
            <a:off x="10672937" y="1891109"/>
            <a:ext cx="286560" cy="172969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6BCF181-728B-40B9-BBB3-EBDB39ABA889}"/>
              </a:ext>
            </a:extLst>
          </p:cNvPr>
          <p:cNvSpPr/>
          <p:nvPr/>
        </p:nvSpPr>
        <p:spPr>
          <a:xfrm>
            <a:off x="10135583" y="1857922"/>
            <a:ext cx="286560" cy="172969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39709E1-B13F-4962-84FC-B8AFA52F1CF3}"/>
              </a:ext>
            </a:extLst>
          </p:cNvPr>
          <p:cNvSpPr/>
          <p:nvPr/>
        </p:nvSpPr>
        <p:spPr>
          <a:xfrm>
            <a:off x="10135583" y="2345748"/>
            <a:ext cx="717828" cy="297461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9911859-A301-4DDE-A402-19042B380954}"/>
              </a:ext>
            </a:extLst>
          </p:cNvPr>
          <p:cNvSpPr/>
          <p:nvPr/>
        </p:nvSpPr>
        <p:spPr>
          <a:xfrm>
            <a:off x="6228536" y="5164352"/>
            <a:ext cx="286560" cy="172969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990EA2B-3A99-4C5B-8732-8605610AF51C}"/>
              </a:ext>
            </a:extLst>
          </p:cNvPr>
          <p:cNvSpPr/>
          <p:nvPr/>
        </p:nvSpPr>
        <p:spPr>
          <a:xfrm>
            <a:off x="5691182" y="5131165"/>
            <a:ext cx="286560" cy="172969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92D12FD-EE56-4171-BF1D-5AE2EBE6D497}"/>
              </a:ext>
            </a:extLst>
          </p:cNvPr>
          <p:cNvSpPr/>
          <p:nvPr/>
        </p:nvSpPr>
        <p:spPr>
          <a:xfrm>
            <a:off x="5691182" y="5618991"/>
            <a:ext cx="717828" cy="297461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AAB75B8-FD92-458B-854E-0E1C1987A4B0}"/>
              </a:ext>
            </a:extLst>
          </p:cNvPr>
          <p:cNvSpPr txBox="1"/>
          <p:nvPr/>
        </p:nvSpPr>
        <p:spPr>
          <a:xfrm>
            <a:off x="1278947" y="2829578"/>
            <a:ext cx="11674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 Intensity</a:t>
            </a:r>
          </a:p>
          <a:p>
            <a:pPr algn="ctr"/>
            <a:r>
              <a:rPr lang="en-US" dirty="0"/>
              <a:t>Features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23D22D5-48D8-4CD3-A8C8-B75B985182A5}"/>
              </a:ext>
            </a:extLst>
          </p:cNvPr>
          <p:cNvSpPr txBox="1"/>
          <p:nvPr/>
        </p:nvSpPr>
        <p:spPr>
          <a:xfrm>
            <a:off x="3829477" y="2829577"/>
            <a:ext cx="12845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32 Intensity</a:t>
            </a:r>
          </a:p>
          <a:p>
            <a:pPr algn="ctr"/>
            <a:r>
              <a:rPr lang="en-US" dirty="0"/>
              <a:t>Features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37E6BD9-C230-4FD1-B3C5-26DD2154F761}"/>
              </a:ext>
            </a:extLst>
          </p:cNvPr>
          <p:cNvSpPr txBox="1"/>
          <p:nvPr/>
        </p:nvSpPr>
        <p:spPr>
          <a:xfrm>
            <a:off x="7116331" y="2829576"/>
            <a:ext cx="11674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 Intensity</a:t>
            </a:r>
          </a:p>
          <a:p>
            <a:pPr algn="ctr"/>
            <a:r>
              <a:rPr lang="en-US" dirty="0"/>
              <a:t>Features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EFC6FF5-0792-4503-B208-1DA0B697958A}"/>
              </a:ext>
            </a:extLst>
          </p:cNvPr>
          <p:cNvSpPr txBox="1"/>
          <p:nvPr/>
        </p:nvSpPr>
        <p:spPr>
          <a:xfrm>
            <a:off x="9896132" y="2829575"/>
            <a:ext cx="12845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24 Intensity</a:t>
            </a:r>
          </a:p>
          <a:p>
            <a:pPr algn="ctr"/>
            <a:r>
              <a:rPr lang="en-US" dirty="0"/>
              <a:t>Features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FF98F1C-D71B-4CC1-8299-E05E9189A780}"/>
              </a:ext>
            </a:extLst>
          </p:cNvPr>
          <p:cNvSpPr txBox="1"/>
          <p:nvPr/>
        </p:nvSpPr>
        <p:spPr>
          <a:xfrm>
            <a:off x="5451934" y="6073391"/>
            <a:ext cx="12845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72 Intensity</a:t>
            </a:r>
          </a:p>
          <a:p>
            <a:pPr algn="ctr"/>
            <a:r>
              <a:rPr lang="en-US" dirty="0"/>
              <a:t>Features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F1B2A3-32A2-4189-ACCE-D743A05E08A2}"/>
              </a:ext>
            </a:extLst>
          </p:cNvPr>
          <p:cNvSpPr txBox="1"/>
          <p:nvPr/>
        </p:nvSpPr>
        <p:spPr>
          <a:xfrm>
            <a:off x="8536898" y="5063622"/>
            <a:ext cx="190436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Feature selection: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By region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By feature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By feature type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03F3383-B1C0-4E9A-83CA-224674520061}"/>
              </a:ext>
            </a:extLst>
          </p:cNvPr>
          <p:cNvCxnSpPr>
            <a:cxnSpLocks/>
            <a:stCxn id="36" idx="2"/>
          </p:cNvCxnSpPr>
          <p:nvPr/>
        </p:nvCxnSpPr>
        <p:spPr>
          <a:xfrm flipH="1">
            <a:off x="1416570" y="3475909"/>
            <a:ext cx="446127" cy="129845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70CF9F6F-3231-4616-975D-96597C56533A}"/>
              </a:ext>
            </a:extLst>
          </p:cNvPr>
          <p:cNvSpPr txBox="1"/>
          <p:nvPr/>
        </p:nvSpPr>
        <p:spPr>
          <a:xfrm>
            <a:off x="547141" y="4924269"/>
            <a:ext cx="29910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If using: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  Avg, Min, Max, 5 histograms</a:t>
            </a:r>
          </a:p>
        </p:txBody>
      </p:sp>
    </p:spTree>
    <p:extLst>
      <p:ext uri="{BB962C8B-B14F-4D97-AF65-F5344CB8AC3E}">
        <p14:creationId xmlns:p14="http://schemas.microsoft.com/office/powerpoint/2010/main" val="3548957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3" grpId="0" animBg="1"/>
      <p:bldP spid="16" grpId="0" animBg="1"/>
      <p:bldP spid="17" grpId="0"/>
      <p:bldP spid="18" grpId="0"/>
      <p:bldP spid="20" grpId="0" animBg="1"/>
      <p:bldP spid="21" grpId="0"/>
      <p:bldP spid="23" grpId="0" animBg="1"/>
      <p:bldP spid="25" grpId="0" animBg="1"/>
      <p:bldP spid="26" grpId="0" animBg="1"/>
      <p:bldP spid="27" grpId="0" animBg="1"/>
      <p:bldP spid="28" grpId="0" animBg="1"/>
      <p:bldP spid="29" grpId="0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7" grpId="0"/>
      <p:bldP spid="38" grpId="0"/>
      <p:bldP spid="39" grpId="0"/>
      <p:bldP spid="40" grpId="0"/>
      <p:bldP spid="3" grpId="0"/>
      <p:bldP spid="2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527</TotalTime>
  <Words>2376</Words>
  <Application>Microsoft Office PowerPoint</Application>
  <PresentationFormat>Widescreen</PresentationFormat>
  <Paragraphs>774</Paragraphs>
  <Slides>32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Arial</vt:lpstr>
      <vt:lpstr>Calibri</vt:lpstr>
      <vt:lpstr>Calibri Light</vt:lpstr>
      <vt:lpstr>Cambria Math</vt:lpstr>
      <vt:lpstr>Consolas</vt:lpstr>
      <vt:lpstr>Mercury SSm A</vt:lpstr>
      <vt:lpstr>Yantiq</vt:lpstr>
      <vt:lpstr>Office Theme</vt:lpstr>
      <vt:lpstr>A Review of the Course</vt:lpstr>
      <vt:lpstr>Ensemble Overview</vt:lpstr>
      <vt:lpstr>PowerPoint Presentation</vt:lpstr>
      <vt:lpstr>Stacking</vt:lpstr>
      <vt:lpstr>Stacking and Intelligence Organization</vt:lpstr>
      <vt:lpstr>Properties of Well Organized Intelligence</vt:lpstr>
      <vt:lpstr>Predictions in Computer Vision</vt:lpstr>
      <vt:lpstr>Blink Image Pipeline</vt:lpstr>
      <vt:lpstr>Selecting Regions</vt:lpstr>
      <vt:lpstr>Convolutions</vt:lpstr>
      <vt:lpstr>Visualizing K-Means</vt:lpstr>
      <vt:lpstr>Instance Based Learning – K Nearest Neighbors</vt:lpstr>
      <vt:lpstr>Corpus Centric Learning</vt:lpstr>
      <vt:lpstr>Labeling Data</vt:lpstr>
      <vt:lpstr>Verifying Model Quality</vt:lpstr>
      <vt:lpstr>Ranking Flow</vt:lpstr>
      <vt:lpstr>One way of Evaluating Ranking: Mean Average Precision</vt:lpstr>
      <vt:lpstr>Places Intelligence can Live</vt:lpstr>
      <vt:lpstr>Basic Neural Network Structure</vt:lpstr>
      <vt:lpstr>Example of Predicting with Neural Network</vt:lpstr>
      <vt:lpstr>Backprop Example</vt:lpstr>
      <vt:lpstr>Backprop Algorithm</vt:lpstr>
      <vt:lpstr>Neural Network Architectures/Concepts</vt:lpstr>
      <vt:lpstr>Convolutional Layer</vt:lpstr>
      <vt:lpstr>Backprop with Convolutional Layers</vt:lpstr>
      <vt:lpstr>Basic Machine Learning Math Concepts</vt:lpstr>
      <vt:lpstr>Reinforcement Learning</vt:lpstr>
      <vt:lpstr>Q learning</vt:lpstr>
      <vt:lpstr>Orchestrating a Machine Learning System</vt:lpstr>
      <vt:lpstr>On Being Bayesian</vt:lpstr>
      <vt:lpstr>Approaching your Machine Learning Project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Approaching your Own Intelligent System Project</dc:title>
  <dc:creator>Geoff Hulten</dc:creator>
  <cp:lastModifiedBy>Geoff Hulten</cp:lastModifiedBy>
  <cp:revision>33</cp:revision>
  <dcterms:created xsi:type="dcterms:W3CDTF">2018-11-24T22:24:07Z</dcterms:created>
  <dcterms:modified xsi:type="dcterms:W3CDTF">2019-12-01T18:12:26Z</dcterms:modified>
</cp:coreProperties>
</file>